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7" r:id="rId9"/>
    <p:sldId id="265" r:id="rId10"/>
    <p:sldId id="266" r:id="rId11"/>
    <p:sldId id="268" r:id="rId12"/>
    <p:sldId id="269" r:id="rId13"/>
    <p:sldId id="270" r:id="rId14"/>
    <p:sldId id="272" r:id="rId15"/>
    <p:sldId id="271" r:id="rId16"/>
    <p:sldId id="273" r:id="rId17"/>
    <p:sldId id="274" r:id="rId18"/>
    <p:sldId id="276"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7" d="100"/>
          <a:sy n="67" d="100"/>
        </p:scale>
        <p:origin x="149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2225">
                <a:solidFill>
                  <a:sysClr val="windowText" lastClr="000000">
                    <a:shade val="95000"/>
                    <a:satMod val="105000"/>
                    <a:alpha val="99000"/>
                  </a:sysClr>
                </a:solidFill>
              </a:ln>
            </c:spPr>
            <c:trendlineType val="power"/>
            <c:dispRSqr val="1"/>
            <c:dispEq val="1"/>
            <c:trendlineLbl>
              <c:layout>
                <c:manualLayout>
                  <c:x val="6.3610074026862529E-2"/>
                  <c:y val="0.43597330904532633"/>
                </c:manualLayout>
              </c:layout>
              <c:tx>
                <c:rich>
                  <a:bodyPr/>
                  <a:lstStyle/>
                  <a:p>
                    <a:pPr>
                      <a:defRPr sz="1800"/>
                    </a:pPr>
                    <a:r>
                      <a:rPr lang="tr-TR" dirty="0"/>
                      <a:t>D</a:t>
                    </a:r>
                    <a:r>
                      <a:rPr lang="en-US" dirty="0"/>
                      <a:t> = 3.9723</a:t>
                    </a:r>
                    <a:r>
                      <a:rPr lang="tr-TR" dirty="0"/>
                      <a:t> T</a:t>
                    </a:r>
                    <a:r>
                      <a:rPr lang="en-US" baseline="30000" dirty="0"/>
                      <a:t>0.5524</a:t>
                    </a:r>
                    <a:r>
                      <a:rPr lang="en-US" dirty="0"/>
                      <a:t>
R² = 0.9939</a:t>
                    </a:r>
                  </a:p>
                </c:rich>
              </c:tx>
              <c:numFmt formatCode="General" sourceLinked="0"/>
            </c:trendlineLbl>
          </c:trendline>
          <c:xVal>
            <c:numRef>
              <c:f>Sayfa1!$A$1:$A$9</c:f>
              <c:numCache>
                <c:formatCode>General</c:formatCode>
                <c:ptCount val="9"/>
                <c:pt idx="0">
                  <c:v>10</c:v>
                </c:pt>
                <c:pt idx="1">
                  <c:v>20</c:v>
                </c:pt>
                <c:pt idx="2">
                  <c:v>30</c:v>
                </c:pt>
                <c:pt idx="3">
                  <c:v>45</c:v>
                </c:pt>
                <c:pt idx="4">
                  <c:v>60</c:v>
                </c:pt>
                <c:pt idx="5">
                  <c:v>90</c:v>
                </c:pt>
                <c:pt idx="6">
                  <c:v>120</c:v>
                </c:pt>
                <c:pt idx="7">
                  <c:v>180</c:v>
                </c:pt>
                <c:pt idx="8">
                  <c:v>300</c:v>
                </c:pt>
              </c:numCache>
            </c:numRef>
          </c:xVal>
          <c:yVal>
            <c:numRef>
              <c:f>Sayfa1!$B$1:$B$9</c:f>
              <c:numCache>
                <c:formatCode>General</c:formatCode>
                <c:ptCount val="9"/>
                <c:pt idx="0">
                  <c:v>13</c:v>
                </c:pt>
                <c:pt idx="1">
                  <c:v>21</c:v>
                </c:pt>
                <c:pt idx="2">
                  <c:v>27</c:v>
                </c:pt>
                <c:pt idx="3">
                  <c:v>34</c:v>
                </c:pt>
                <c:pt idx="4">
                  <c:v>40</c:v>
                </c:pt>
                <c:pt idx="5">
                  <c:v>49</c:v>
                </c:pt>
                <c:pt idx="6">
                  <c:v>56</c:v>
                </c:pt>
                <c:pt idx="7">
                  <c:v>68</c:v>
                </c:pt>
                <c:pt idx="8">
                  <c:v>88</c:v>
                </c:pt>
              </c:numCache>
            </c:numRef>
          </c:yVal>
          <c:smooth val="0"/>
          <c:extLst>
            <c:ext xmlns:c16="http://schemas.microsoft.com/office/drawing/2014/chart" uri="{C3380CC4-5D6E-409C-BE32-E72D297353CC}">
              <c16:uniqueId val="{00000000-76B1-49CD-8063-D717D961301C}"/>
            </c:ext>
          </c:extLst>
        </c:ser>
        <c:dLbls>
          <c:showLegendKey val="0"/>
          <c:showVal val="0"/>
          <c:showCatName val="0"/>
          <c:showSerName val="0"/>
          <c:showPercent val="0"/>
          <c:showBubbleSize val="0"/>
        </c:dLbls>
        <c:axId val="34508800"/>
        <c:axId val="34510720"/>
      </c:scatterChart>
      <c:valAx>
        <c:axId val="34508800"/>
        <c:scaling>
          <c:orientation val="minMax"/>
        </c:scaling>
        <c:delete val="0"/>
        <c:axPos val="b"/>
        <c:title>
          <c:tx>
            <c:rich>
              <a:bodyPr/>
              <a:lstStyle/>
              <a:p>
                <a:pPr>
                  <a:defRPr sz="1800"/>
                </a:pPr>
                <a:r>
                  <a:rPr lang="tr-TR" sz="1800"/>
                  <a:t>Eklemel</a:t>
                </a:r>
                <a:r>
                  <a:rPr lang="tr-TR" sz="1800" baseline="0"/>
                  <a:t>i zaman, dak, </a:t>
                </a:r>
                <a:endParaRPr lang="tr-TR" sz="1800"/>
              </a:p>
            </c:rich>
          </c:tx>
          <c:overlay val="0"/>
        </c:title>
        <c:numFmt formatCode="General" sourceLinked="1"/>
        <c:majorTickMark val="out"/>
        <c:minorTickMark val="none"/>
        <c:tickLblPos val="nextTo"/>
        <c:txPr>
          <a:bodyPr/>
          <a:lstStyle/>
          <a:p>
            <a:pPr>
              <a:defRPr sz="1800"/>
            </a:pPr>
            <a:endParaRPr lang="tr-TR"/>
          </a:p>
        </c:txPr>
        <c:crossAx val="34510720"/>
        <c:crosses val="autoZero"/>
        <c:crossBetween val="midCat"/>
      </c:valAx>
      <c:valAx>
        <c:axId val="34510720"/>
        <c:scaling>
          <c:orientation val="minMax"/>
        </c:scaling>
        <c:delete val="0"/>
        <c:axPos val="l"/>
        <c:title>
          <c:tx>
            <c:rich>
              <a:bodyPr rot="-5400000" vert="horz"/>
              <a:lstStyle/>
              <a:p>
                <a:pPr>
                  <a:defRPr sz="1800"/>
                </a:pPr>
                <a:r>
                  <a:rPr lang="tr-TR" sz="1800"/>
                  <a:t>Eklemeli</a:t>
                </a:r>
                <a:r>
                  <a:rPr lang="tr-TR" sz="1800" baseline="0"/>
                  <a:t> su alma hızı, mm</a:t>
                </a:r>
                <a:endParaRPr lang="tr-TR" sz="1800"/>
              </a:p>
            </c:rich>
          </c:tx>
          <c:overlay val="0"/>
        </c:title>
        <c:numFmt formatCode="General" sourceLinked="1"/>
        <c:majorTickMark val="out"/>
        <c:minorTickMark val="none"/>
        <c:tickLblPos val="nextTo"/>
        <c:txPr>
          <a:bodyPr/>
          <a:lstStyle/>
          <a:p>
            <a:pPr>
              <a:defRPr sz="1800"/>
            </a:pPr>
            <a:endParaRPr lang="tr-TR"/>
          </a:p>
        </c:txPr>
        <c:crossAx val="34508800"/>
        <c:crosses val="autoZero"/>
        <c:crossBetween val="midCat"/>
      </c:valAx>
      <c:spPr>
        <a:ln>
          <a:solidFill>
            <a:schemeClr val="accent1"/>
          </a:solid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tr-T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pPr>
              <a:defRPr/>
            </a:pPr>
            <a:fld id="{47062BA9-12C7-45FC-BDBD-B0F00F3935C6}" type="slidenum">
              <a:rPr lang="tr-TR"/>
              <a:pPr>
                <a:defRPr/>
              </a:pPr>
              <a:t>‹#›</a:t>
            </a:fld>
            <a:endParaRPr lang="tr-TR"/>
          </a:p>
        </p:txBody>
      </p:sp>
      <p:sp>
        <p:nvSpPr>
          <p:cNvPr id="5" name="Date Placeholder 4"/>
          <p:cNvSpPr>
            <a:spLocks noGrp="1"/>
          </p:cNvSpPr>
          <p:nvPr>
            <p:ph type="dt" sz="half" idx="12"/>
          </p:nvPr>
        </p:nvSpPr>
        <p:spPr>
          <a:xfrm>
            <a:off x="457200" y="6245225"/>
            <a:ext cx="2133600" cy="476250"/>
          </a:xfrm>
        </p:spPr>
        <p:txBody>
          <a:bodyPr/>
          <a:lstStyle>
            <a:lvl1pPr>
              <a:defRPr/>
            </a:lvl1pPr>
          </a:lstStyle>
          <a:p>
            <a:pPr>
              <a:defRPr/>
            </a:pP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pPr>
              <a:defRPr/>
            </a:pPr>
            <a:endParaRPr lang="tr-T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pPr>
              <a:defRPr/>
            </a:pPr>
            <a:fld id="{54AFC870-72D1-49E4-A56A-BEA7A13F169F}" type="slidenum">
              <a:rPr lang="tr-TR"/>
              <a:pPr>
                <a:defRPr/>
              </a:pPr>
              <a:t>‹#›</a:t>
            </a:fld>
            <a:endParaRPr lang="tr-TR"/>
          </a:p>
        </p:txBody>
      </p:sp>
      <p:sp>
        <p:nvSpPr>
          <p:cNvPr id="8" name="Date Placeholder 7"/>
          <p:cNvSpPr>
            <a:spLocks noGrp="1"/>
          </p:cNvSpPr>
          <p:nvPr>
            <p:ph type="dt" sz="half" idx="12"/>
          </p:nvPr>
        </p:nvSpPr>
        <p:spPr>
          <a:xfrm>
            <a:off x="457200" y="6245225"/>
            <a:ext cx="2133600" cy="476250"/>
          </a:xfrm>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56442BA-13B3-4D0E-B84B-D9EF87328B11}" type="datetimeFigureOut">
              <a:rPr lang="tr-TR" smtClean="0"/>
              <a:pPr/>
              <a:t>19.09.2024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442BA-13B3-4D0E-B84B-D9EF87328B11}" type="datetimeFigureOut">
              <a:rPr lang="tr-TR" smtClean="0"/>
              <a:pPr/>
              <a:t>19.09.2024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FFA32-C5CA-487C-9B8C-7CC20401C46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41784" y="1530263"/>
            <a:ext cx="8460432" cy="2406129"/>
          </a:xfrm>
        </p:spPr>
        <p:txBody>
          <a:bodyPr>
            <a:normAutofit/>
          </a:bodyPr>
          <a:lstStyle/>
          <a:p>
            <a:r>
              <a:rPr lang="tr-TR" b="1" dirty="0">
                <a:ln w="22225">
                  <a:solidFill>
                    <a:schemeClr val="accent2"/>
                  </a:solidFill>
                  <a:prstDash val="solid"/>
                </a:ln>
                <a:solidFill>
                  <a:schemeClr val="accent2">
                    <a:lumMod val="40000"/>
                    <a:lumOff val="60000"/>
                  </a:schemeClr>
                </a:solidFill>
                <a:latin typeface="Constantia" panose="02030602050306030303" pitchFamily="18" charset="0"/>
              </a:rPr>
              <a:t>ÇİFT SİLİNDİR İNFİLTROMETRE İLE İNFİLTRASYON TESTLERİ </a:t>
            </a:r>
          </a:p>
        </p:txBody>
      </p:sp>
      <p:sp>
        <p:nvSpPr>
          <p:cNvPr id="4" name="2 Alt Başlık"/>
          <p:cNvSpPr txBox="1">
            <a:spLocks/>
          </p:cNvSpPr>
          <p:nvPr/>
        </p:nvSpPr>
        <p:spPr>
          <a:xfrm>
            <a:off x="1691680" y="5301208"/>
            <a:ext cx="6400800" cy="11765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4 Metin kutusu"/>
          <p:cNvSpPr txBox="1"/>
          <p:nvPr/>
        </p:nvSpPr>
        <p:spPr>
          <a:xfrm>
            <a:off x="2627784" y="5373216"/>
            <a:ext cx="3888432" cy="738664"/>
          </a:xfrm>
          <a:prstGeom prst="rect">
            <a:avLst/>
          </a:prstGeom>
          <a:noFill/>
        </p:spPr>
        <p:txBody>
          <a:bodyPr wrap="square" rtlCol="0">
            <a:spAutoFit/>
          </a:bodyPr>
          <a:lstStyle/>
          <a:p>
            <a:pPr algn="ctr"/>
            <a:r>
              <a:rPr lang="tr-TR" sz="2400" b="1" dirty="0">
                <a:solidFill>
                  <a:srgbClr val="FF0000"/>
                </a:solidFill>
              </a:rPr>
              <a:t>Prof. Dr. A. Halim ORTA</a:t>
            </a:r>
            <a:endParaRPr lang="en-US" sz="2400" b="1" dirty="0">
              <a:solidFill>
                <a:srgbClr val="FF0000"/>
              </a:solidFill>
            </a:endParaRPr>
          </a:p>
          <a:p>
            <a:pPr algn="ct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title"/>
          </p:nvPr>
        </p:nvSpPr>
        <p:spPr/>
        <p:txBody>
          <a:bodyPr/>
          <a:lstStyle/>
          <a:p>
            <a:pPr eaLnBrk="1" hangingPunct="1"/>
            <a:endParaRPr lang="tr-TR"/>
          </a:p>
        </p:txBody>
      </p:sp>
      <p:pic>
        <p:nvPicPr>
          <p:cNvPr id="95235" name="Picture 4" descr="PIC_0071"/>
          <p:cNvPicPr>
            <a:picLocks noGrp="1" noChangeAspect="1" noChangeArrowheads="1"/>
          </p:cNvPicPr>
          <p:nvPr>
            <p:ph sz="half" idx="1"/>
          </p:nvPr>
        </p:nvPicPr>
        <p:blipFill>
          <a:blip r:embed="rId2" cstate="print"/>
          <a:srcRect/>
          <a:stretch>
            <a:fillRect/>
          </a:stretch>
        </p:blipFill>
        <p:spPr>
          <a:xfrm>
            <a:off x="0" y="0"/>
            <a:ext cx="4572000" cy="3600450"/>
          </a:xfrm>
          <a:noFill/>
        </p:spPr>
      </p:pic>
      <p:pic>
        <p:nvPicPr>
          <p:cNvPr id="95236" name="Picture 7" descr="PIC_0072"/>
          <p:cNvPicPr>
            <a:picLocks noGrp="1" noChangeAspect="1" noChangeArrowheads="1"/>
          </p:cNvPicPr>
          <p:nvPr>
            <p:ph sz="quarter" idx="2"/>
          </p:nvPr>
        </p:nvPicPr>
        <p:blipFill>
          <a:blip r:embed="rId3" cstate="print"/>
          <a:srcRect/>
          <a:stretch>
            <a:fillRect/>
          </a:stretch>
        </p:blipFill>
        <p:spPr>
          <a:xfrm>
            <a:off x="3132138" y="3573463"/>
            <a:ext cx="3275012" cy="3284537"/>
          </a:xfrm>
          <a:noFill/>
        </p:spPr>
      </p:pic>
      <p:pic>
        <p:nvPicPr>
          <p:cNvPr id="95237" name="Picture 10" descr="PIC_0047"/>
          <p:cNvPicPr>
            <a:picLocks noGrp="1" noChangeAspect="1" noChangeArrowheads="1"/>
          </p:cNvPicPr>
          <p:nvPr>
            <p:ph sz="quarter" idx="3"/>
          </p:nvPr>
        </p:nvPicPr>
        <p:blipFill>
          <a:blip r:embed="rId4" cstate="print"/>
          <a:srcRect/>
          <a:stretch>
            <a:fillRect/>
          </a:stretch>
        </p:blipFill>
        <p:spPr>
          <a:xfrm>
            <a:off x="6156325" y="3573463"/>
            <a:ext cx="2987675" cy="3284537"/>
          </a:xfrm>
          <a:noFill/>
        </p:spPr>
      </p:pic>
      <p:pic>
        <p:nvPicPr>
          <p:cNvPr id="95238" name="Picture 6" descr="D:\OKUL\Dersler\4.sınıf 2. dönem\Rekreasyon\ÖrnekProje\Bahçeköy rekrasyoon proje\Resim\S6003874.JPG"/>
          <p:cNvPicPr>
            <a:picLocks noChangeAspect="1" noChangeArrowheads="1"/>
          </p:cNvPicPr>
          <p:nvPr/>
        </p:nvPicPr>
        <p:blipFill>
          <a:blip r:embed="rId5" cstate="print"/>
          <a:srcRect/>
          <a:stretch>
            <a:fillRect/>
          </a:stretch>
        </p:blipFill>
        <p:spPr bwMode="auto">
          <a:xfrm>
            <a:off x="0" y="3573463"/>
            <a:ext cx="3384550" cy="3284537"/>
          </a:xfrm>
          <a:prstGeom prst="rect">
            <a:avLst/>
          </a:prstGeom>
          <a:noFill/>
          <a:ln w="9525">
            <a:noFill/>
            <a:miter lim="800000"/>
            <a:headEnd/>
            <a:tailEnd/>
          </a:ln>
        </p:spPr>
      </p:pic>
      <p:pic>
        <p:nvPicPr>
          <p:cNvPr id="95239" name="Picture 7" descr="D:\OKUL\Dersler\4.sınıf 2. dönem\Rekreasyon\ÖrnekProje\Bahçeköy rekrasyoon proje\Resim\S6003869.JPG"/>
          <p:cNvPicPr>
            <a:picLocks noChangeAspect="1" noChangeArrowheads="1"/>
          </p:cNvPicPr>
          <p:nvPr/>
        </p:nvPicPr>
        <p:blipFill>
          <a:blip r:embed="rId6" cstate="print"/>
          <a:srcRect/>
          <a:stretch>
            <a:fillRect/>
          </a:stretch>
        </p:blipFill>
        <p:spPr bwMode="auto">
          <a:xfrm>
            <a:off x="4572000" y="0"/>
            <a:ext cx="4572000" cy="35734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600075" y="549275"/>
            <a:ext cx="8353425" cy="5416550"/>
          </a:xfrm>
        </p:spPr>
        <p:txBody>
          <a:bodyPr>
            <a:normAutofit fontScale="92500"/>
          </a:bodyPr>
          <a:lstStyle/>
          <a:p>
            <a:pPr algn="just" eaLnBrk="1" hangingPunct="1">
              <a:lnSpc>
                <a:spcPct val="130000"/>
              </a:lnSpc>
            </a:pPr>
            <a:r>
              <a:rPr lang="en-US" sz="2500" b="1">
                <a:latin typeface="Comic Sans MS" pitchFamily="66" charset="0"/>
              </a:rPr>
              <a:t>Çift silindir infiltrometre testlerinin uygulanacağı yerde, köstebek, karınca vb. hayvanların yuvalarının bulun</a:t>
            </a:r>
            <a:r>
              <a:rPr lang="tr-TR" sz="2500" b="1">
                <a:latin typeface="Comic Sans MS" pitchFamily="66" charset="0"/>
              </a:rPr>
              <a:t>ma</a:t>
            </a:r>
            <a:r>
              <a:rPr lang="en-US" sz="2500" b="1">
                <a:latin typeface="Comic Sans MS" pitchFamily="66" charset="0"/>
              </a:rPr>
              <a:t>ması ve arazinin çok fazla taşlık olmaması gerekir. Seçilen yere iki adet silindir üzerlerine takoz konularak yaklaşık 15- 20 cm çakılır. Daha sonra her iki silindire de bir sulamada uygulanacak sulama suyu kadar ( 10 – 15 cm ) eşit miktarda su doldurulur. Dıştaki silindirin amacı iç silindirde bulunan suyun yanlara doğru olan hareketini engellemektir. Silindirdeki su azalmaya başladıkça eşit miktarlarda sürekli su ilave edilir.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0" y="481013"/>
            <a:ext cx="8229600" cy="6170612"/>
          </a:xfrm>
        </p:spPr>
        <p:txBody>
          <a:bodyPr/>
          <a:lstStyle/>
          <a:p>
            <a:pPr algn="just" eaLnBrk="1" hangingPunct="1">
              <a:lnSpc>
                <a:spcPct val="160000"/>
              </a:lnSpc>
            </a:pPr>
            <a:r>
              <a:rPr lang="en-US" sz="2500" b="1">
                <a:latin typeface="Comic Sans MS" pitchFamily="66" charset="0"/>
              </a:rPr>
              <a:t>Özellikle ilk su doldurulması esnasında iç silindirin tabanına bir çuval parçası konulması suyu doldurulduktan sonra alınması tabandaki çamur oluşumunu engelleyecektir. Deneme süresince kaptaki su azalması sürekli gözlenerek gerekli miktarlarda su ilavesi yapılmalıdır. Elde edilen okuma değerleri bir çizelgeye kaydedilir. </a:t>
            </a:r>
          </a:p>
          <a:p>
            <a:pPr eaLnBrk="1" hangingPunct="1">
              <a:lnSpc>
                <a:spcPct val="160000"/>
              </a:lnSpc>
            </a:pPr>
            <a:endParaRPr lang="en-US" sz="250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836712"/>
            <a:ext cx="8631237" cy="5764212"/>
          </a:xfrm>
        </p:spPr>
        <p:txBody>
          <a:bodyPr/>
          <a:lstStyle/>
          <a:p>
            <a:pPr algn="just" eaLnBrk="1" hangingPunct="1">
              <a:lnSpc>
                <a:spcPct val="160000"/>
              </a:lnSpc>
              <a:buFont typeface="Wingdings" pitchFamily="2" charset="2"/>
              <a:buNone/>
            </a:pPr>
            <a:r>
              <a:rPr lang="tr-TR" sz="2400" b="1" dirty="0"/>
              <a:t>		</a:t>
            </a:r>
            <a:r>
              <a:rPr lang="en-US" sz="2500" b="1" dirty="0">
                <a:latin typeface="Comic Sans MS" pitchFamily="66" charset="0"/>
              </a:rPr>
              <a:t>Bu </a:t>
            </a:r>
            <a:r>
              <a:rPr lang="en-US" sz="2500" b="1" dirty="0" err="1">
                <a:latin typeface="Comic Sans MS" pitchFamily="66" charset="0"/>
              </a:rPr>
              <a:t>okumalar</a:t>
            </a:r>
            <a:r>
              <a:rPr lang="en-US" sz="2500" b="1" dirty="0">
                <a:latin typeface="Comic Sans MS" pitchFamily="66" charset="0"/>
              </a:rPr>
              <a:t> 10 d</a:t>
            </a:r>
            <a:r>
              <a:rPr lang="tr-TR" sz="2500" b="1" dirty="0">
                <a:latin typeface="Comic Sans MS" pitchFamily="66" charset="0"/>
              </a:rPr>
              <a:t>a</a:t>
            </a:r>
            <a:r>
              <a:rPr lang="en-US" sz="2500" b="1" dirty="0">
                <a:latin typeface="Comic Sans MS" pitchFamily="66" charset="0"/>
              </a:rPr>
              <a:t>k </a:t>
            </a:r>
            <a:r>
              <a:rPr lang="en-US" sz="2500" b="1" dirty="0" err="1">
                <a:latin typeface="Comic Sans MS" pitchFamily="66" charset="0"/>
              </a:rPr>
              <a:t>ara</a:t>
            </a:r>
            <a:r>
              <a:rPr lang="en-US" sz="2500" b="1" dirty="0">
                <a:latin typeface="Comic Sans MS" pitchFamily="66" charset="0"/>
              </a:rPr>
              <a:t> </a:t>
            </a:r>
            <a:r>
              <a:rPr lang="en-US" sz="2500" b="1" dirty="0" err="1">
                <a:latin typeface="Comic Sans MS" pitchFamily="66" charset="0"/>
              </a:rPr>
              <a:t>ile</a:t>
            </a:r>
            <a:r>
              <a:rPr lang="en-US" sz="2500" b="1" dirty="0">
                <a:latin typeface="Comic Sans MS" pitchFamily="66" charset="0"/>
              </a:rPr>
              <a:t> 3 </a:t>
            </a:r>
            <a:r>
              <a:rPr lang="en-US" sz="2500" b="1" dirty="0" err="1">
                <a:latin typeface="Comic Sans MS" pitchFamily="66" charset="0"/>
              </a:rPr>
              <a:t>kez</a:t>
            </a:r>
            <a:r>
              <a:rPr lang="en-US" sz="2500" b="1" dirty="0">
                <a:latin typeface="Comic Sans MS" pitchFamily="66" charset="0"/>
              </a:rPr>
              <a:t>, 15 </a:t>
            </a:r>
            <a:r>
              <a:rPr lang="en-US" sz="2500" b="1" dirty="0" err="1">
                <a:latin typeface="Comic Sans MS" pitchFamily="66" charset="0"/>
              </a:rPr>
              <a:t>ve</a:t>
            </a:r>
            <a:r>
              <a:rPr lang="en-US" sz="2500" b="1" dirty="0">
                <a:latin typeface="Comic Sans MS" pitchFamily="66" charset="0"/>
              </a:rPr>
              <a:t> 30 </a:t>
            </a:r>
            <a:r>
              <a:rPr lang="en-US" sz="2500" b="1" dirty="0" err="1">
                <a:latin typeface="Comic Sans MS" pitchFamily="66" charset="0"/>
              </a:rPr>
              <a:t>ar</a:t>
            </a:r>
            <a:r>
              <a:rPr lang="en-US" sz="2500" b="1" dirty="0">
                <a:latin typeface="Comic Sans MS" pitchFamily="66" charset="0"/>
              </a:rPr>
              <a:t> d</a:t>
            </a:r>
            <a:r>
              <a:rPr lang="tr-TR" sz="2500" b="1" dirty="0">
                <a:latin typeface="Comic Sans MS" pitchFamily="66" charset="0"/>
              </a:rPr>
              <a:t>a</a:t>
            </a:r>
            <a:r>
              <a:rPr lang="en-US" sz="2500" b="1" dirty="0">
                <a:latin typeface="Comic Sans MS" pitchFamily="66" charset="0"/>
              </a:rPr>
              <a:t>k </a:t>
            </a:r>
            <a:r>
              <a:rPr lang="en-US" sz="2500" b="1" dirty="0" err="1">
                <a:latin typeface="Comic Sans MS" pitchFamily="66" charset="0"/>
              </a:rPr>
              <a:t>ara</a:t>
            </a:r>
            <a:r>
              <a:rPr lang="en-US" sz="2500" b="1" dirty="0">
                <a:latin typeface="Comic Sans MS" pitchFamily="66" charset="0"/>
              </a:rPr>
              <a:t> </a:t>
            </a:r>
            <a:r>
              <a:rPr lang="en-US" sz="2500" b="1" dirty="0" err="1">
                <a:latin typeface="Comic Sans MS" pitchFamily="66" charset="0"/>
              </a:rPr>
              <a:t>ile</a:t>
            </a:r>
            <a:r>
              <a:rPr lang="en-US" sz="2500" b="1" dirty="0">
                <a:latin typeface="Comic Sans MS" pitchFamily="66" charset="0"/>
              </a:rPr>
              <a:t> 2 </a:t>
            </a:r>
            <a:r>
              <a:rPr lang="en-US" sz="2500" b="1" dirty="0" err="1">
                <a:latin typeface="Comic Sans MS" pitchFamily="66" charset="0"/>
              </a:rPr>
              <a:t>şer</a:t>
            </a:r>
            <a:r>
              <a:rPr lang="en-US" sz="2500" b="1" dirty="0">
                <a:latin typeface="Comic Sans MS" pitchFamily="66" charset="0"/>
              </a:rPr>
              <a:t> </a:t>
            </a:r>
            <a:r>
              <a:rPr lang="en-US" sz="2500" b="1" dirty="0" err="1">
                <a:latin typeface="Comic Sans MS" pitchFamily="66" charset="0"/>
              </a:rPr>
              <a:t>kez</a:t>
            </a:r>
            <a:r>
              <a:rPr lang="en-US" sz="2500" b="1" dirty="0">
                <a:latin typeface="Comic Sans MS" pitchFamily="66" charset="0"/>
              </a:rPr>
              <a:t>, 60 d</a:t>
            </a:r>
            <a:r>
              <a:rPr lang="tr-TR" sz="2500" b="1" dirty="0">
                <a:latin typeface="Comic Sans MS" pitchFamily="66" charset="0"/>
              </a:rPr>
              <a:t>a</a:t>
            </a:r>
            <a:r>
              <a:rPr lang="en-US" sz="2500" b="1" dirty="0">
                <a:latin typeface="Comic Sans MS" pitchFamily="66" charset="0"/>
              </a:rPr>
              <a:t>k </a:t>
            </a:r>
            <a:r>
              <a:rPr lang="en-US" sz="2500" b="1" dirty="0" err="1">
                <a:latin typeface="Comic Sans MS" pitchFamily="66" charset="0"/>
              </a:rPr>
              <a:t>ara</a:t>
            </a:r>
            <a:r>
              <a:rPr lang="en-US" sz="2500" b="1" dirty="0">
                <a:latin typeface="Comic Sans MS" pitchFamily="66" charset="0"/>
              </a:rPr>
              <a:t> </a:t>
            </a:r>
            <a:r>
              <a:rPr lang="en-US" sz="2500" b="1" dirty="0" err="1">
                <a:latin typeface="Comic Sans MS" pitchFamily="66" charset="0"/>
              </a:rPr>
              <a:t>ile</a:t>
            </a:r>
            <a:r>
              <a:rPr lang="en-US" sz="2500" b="1" dirty="0">
                <a:latin typeface="Comic Sans MS" pitchFamily="66" charset="0"/>
              </a:rPr>
              <a:t> 1 </a:t>
            </a:r>
            <a:r>
              <a:rPr lang="en-US" sz="2500" b="1" dirty="0" err="1">
                <a:latin typeface="Comic Sans MS" pitchFamily="66" charset="0"/>
              </a:rPr>
              <a:t>kez</a:t>
            </a:r>
            <a:r>
              <a:rPr lang="en-US" sz="2500" b="1" dirty="0">
                <a:latin typeface="Comic Sans MS" pitchFamily="66" charset="0"/>
              </a:rPr>
              <a:t> </a:t>
            </a:r>
            <a:r>
              <a:rPr lang="en-US" sz="2500" b="1" dirty="0" err="1">
                <a:latin typeface="Comic Sans MS" pitchFamily="66" charset="0"/>
              </a:rPr>
              <a:t>ve</a:t>
            </a:r>
            <a:r>
              <a:rPr lang="en-US" sz="2500" b="1" dirty="0">
                <a:latin typeface="Comic Sans MS" pitchFamily="66" charset="0"/>
              </a:rPr>
              <a:t> 120 d</a:t>
            </a:r>
            <a:r>
              <a:rPr lang="tr-TR" sz="2500" b="1" dirty="0">
                <a:latin typeface="Comic Sans MS" pitchFamily="66" charset="0"/>
              </a:rPr>
              <a:t>a</a:t>
            </a:r>
            <a:r>
              <a:rPr lang="en-US" sz="2500" b="1" dirty="0">
                <a:latin typeface="Comic Sans MS" pitchFamily="66" charset="0"/>
              </a:rPr>
              <a:t>k </a:t>
            </a:r>
            <a:r>
              <a:rPr lang="en-US" sz="2500" b="1" dirty="0" err="1">
                <a:latin typeface="Comic Sans MS" pitchFamily="66" charset="0"/>
              </a:rPr>
              <a:t>ara</a:t>
            </a:r>
            <a:r>
              <a:rPr lang="en-US" sz="2500" b="1" dirty="0">
                <a:latin typeface="Comic Sans MS" pitchFamily="66" charset="0"/>
              </a:rPr>
              <a:t> </a:t>
            </a:r>
            <a:r>
              <a:rPr lang="en-US" sz="2500" b="1" dirty="0" err="1">
                <a:latin typeface="Comic Sans MS" pitchFamily="66" charset="0"/>
              </a:rPr>
              <a:t>ile</a:t>
            </a:r>
            <a:r>
              <a:rPr lang="en-US" sz="2500" b="1" dirty="0">
                <a:latin typeface="Comic Sans MS" pitchFamily="66" charset="0"/>
              </a:rPr>
              <a:t> </a:t>
            </a:r>
            <a:r>
              <a:rPr lang="en-US" sz="2500" b="1" dirty="0" err="1">
                <a:latin typeface="Comic Sans MS" pitchFamily="66" charset="0"/>
              </a:rPr>
              <a:t>ise</a:t>
            </a:r>
            <a:r>
              <a:rPr lang="en-US" sz="2500" b="1" dirty="0">
                <a:latin typeface="Comic Sans MS" pitchFamily="66" charset="0"/>
              </a:rPr>
              <a:t> </a:t>
            </a:r>
            <a:r>
              <a:rPr lang="en-US" sz="2500" b="1" dirty="0" err="1">
                <a:latin typeface="Comic Sans MS" pitchFamily="66" charset="0"/>
              </a:rPr>
              <a:t>yeteri</a:t>
            </a:r>
            <a:r>
              <a:rPr lang="en-US" sz="2500" b="1" dirty="0">
                <a:latin typeface="Comic Sans MS" pitchFamily="66" charset="0"/>
              </a:rPr>
              <a:t> </a:t>
            </a:r>
            <a:r>
              <a:rPr lang="en-US" sz="2500" b="1" dirty="0" err="1">
                <a:latin typeface="Comic Sans MS" pitchFamily="66" charset="0"/>
              </a:rPr>
              <a:t>kadar</a:t>
            </a:r>
            <a:r>
              <a:rPr lang="en-US" sz="2500" b="1" dirty="0">
                <a:latin typeface="Comic Sans MS" pitchFamily="66" charset="0"/>
              </a:rPr>
              <a:t> </a:t>
            </a:r>
            <a:r>
              <a:rPr lang="en-US" sz="2500" b="1" dirty="0" err="1">
                <a:latin typeface="Comic Sans MS" pitchFamily="66" charset="0"/>
              </a:rPr>
              <a:t>yapılır</a:t>
            </a:r>
            <a:r>
              <a:rPr lang="en-US" sz="2500" b="1" dirty="0">
                <a:latin typeface="Comic Sans MS" pitchFamily="66" charset="0"/>
              </a:rPr>
              <a:t>. </a:t>
            </a:r>
            <a:r>
              <a:rPr lang="en-US" sz="2500" b="1" dirty="0" err="1">
                <a:latin typeface="Comic Sans MS" pitchFamily="66" charset="0"/>
              </a:rPr>
              <a:t>Okumalara</a:t>
            </a:r>
            <a:r>
              <a:rPr lang="en-US" sz="2500" b="1" dirty="0">
                <a:latin typeface="Comic Sans MS" pitchFamily="66" charset="0"/>
              </a:rPr>
              <a:t> </a:t>
            </a:r>
            <a:r>
              <a:rPr lang="en-US" sz="2500" b="1" dirty="0" err="1">
                <a:latin typeface="Comic Sans MS" pitchFamily="66" charset="0"/>
              </a:rPr>
              <a:t>iç</a:t>
            </a:r>
            <a:r>
              <a:rPr lang="en-US" sz="2500" b="1" dirty="0">
                <a:latin typeface="Comic Sans MS" pitchFamily="66" charset="0"/>
              </a:rPr>
              <a:t> </a:t>
            </a:r>
            <a:r>
              <a:rPr lang="en-US" sz="2500" b="1" dirty="0" err="1">
                <a:latin typeface="Comic Sans MS" pitchFamily="66" charset="0"/>
              </a:rPr>
              <a:t>silindirdeki</a:t>
            </a:r>
            <a:r>
              <a:rPr lang="en-US" sz="2500" b="1" dirty="0">
                <a:latin typeface="Comic Sans MS" pitchFamily="66" charset="0"/>
              </a:rPr>
              <a:t> </a:t>
            </a:r>
            <a:r>
              <a:rPr lang="en-US" sz="2500" b="1" dirty="0" err="1">
                <a:latin typeface="Comic Sans MS" pitchFamily="66" charset="0"/>
              </a:rPr>
              <a:t>su</a:t>
            </a:r>
            <a:r>
              <a:rPr lang="en-US" sz="2500" b="1" dirty="0">
                <a:latin typeface="Comic Sans MS" pitchFamily="66" charset="0"/>
              </a:rPr>
              <a:t> </a:t>
            </a:r>
            <a:r>
              <a:rPr lang="en-US" sz="2500" b="1" dirty="0" err="1">
                <a:latin typeface="Comic Sans MS" pitchFamily="66" charset="0"/>
              </a:rPr>
              <a:t>düzeyinin</a:t>
            </a:r>
            <a:r>
              <a:rPr lang="en-US" sz="2500" b="1" dirty="0">
                <a:latin typeface="Comic Sans MS" pitchFamily="66" charset="0"/>
              </a:rPr>
              <a:t> </a:t>
            </a:r>
            <a:r>
              <a:rPr lang="en-US" sz="2500" b="1" dirty="0" err="1">
                <a:latin typeface="Comic Sans MS" pitchFamily="66" charset="0"/>
              </a:rPr>
              <a:t>birim</a:t>
            </a:r>
            <a:r>
              <a:rPr lang="en-US" sz="2500" b="1" dirty="0">
                <a:latin typeface="Comic Sans MS" pitchFamily="66" charset="0"/>
              </a:rPr>
              <a:t> </a:t>
            </a:r>
            <a:r>
              <a:rPr lang="en-US" sz="2500" b="1" dirty="0" err="1">
                <a:latin typeface="Comic Sans MS" pitchFamily="66" charset="0"/>
              </a:rPr>
              <a:t>zamandaki</a:t>
            </a:r>
            <a:r>
              <a:rPr lang="en-US" sz="2500" b="1" dirty="0">
                <a:latin typeface="Comic Sans MS" pitchFamily="66" charset="0"/>
              </a:rPr>
              <a:t> </a:t>
            </a:r>
            <a:r>
              <a:rPr lang="en-US" sz="2500" b="1" dirty="0" err="1">
                <a:latin typeface="Comic Sans MS" pitchFamily="66" charset="0"/>
              </a:rPr>
              <a:t>azalma</a:t>
            </a:r>
            <a:r>
              <a:rPr lang="en-US" sz="2500" b="1" dirty="0">
                <a:latin typeface="Comic Sans MS" pitchFamily="66" charset="0"/>
              </a:rPr>
              <a:t> </a:t>
            </a:r>
            <a:r>
              <a:rPr lang="en-US" sz="2500" b="1" dirty="0" err="1">
                <a:latin typeface="Comic Sans MS" pitchFamily="66" charset="0"/>
              </a:rPr>
              <a:t>miktarı</a:t>
            </a:r>
            <a:r>
              <a:rPr lang="tr-TR" sz="2500" b="1" dirty="0">
                <a:latin typeface="Comic Sans MS" pitchFamily="66" charset="0"/>
              </a:rPr>
              <a:t> </a:t>
            </a:r>
            <a:r>
              <a:rPr lang="en-US" sz="2500" b="1" dirty="0" err="1">
                <a:latin typeface="Comic Sans MS" pitchFamily="66" charset="0"/>
              </a:rPr>
              <a:t>sabitle</a:t>
            </a:r>
            <a:r>
              <a:rPr lang="tr-TR" sz="2500" b="1" dirty="0">
                <a:latin typeface="Comic Sans MS" pitchFamily="66" charset="0"/>
              </a:rPr>
              <a:t>ş</a:t>
            </a:r>
            <a:r>
              <a:rPr lang="en-US" sz="2500" b="1" dirty="0" err="1">
                <a:latin typeface="Comic Sans MS" pitchFamily="66" charset="0"/>
              </a:rPr>
              <a:t>inceye</a:t>
            </a:r>
            <a:r>
              <a:rPr lang="en-US" sz="2500" b="1" dirty="0">
                <a:latin typeface="Comic Sans MS" pitchFamily="66" charset="0"/>
              </a:rPr>
              <a:t> </a:t>
            </a:r>
            <a:r>
              <a:rPr lang="en-US" sz="2500" b="1" dirty="0" err="1">
                <a:latin typeface="Comic Sans MS" pitchFamily="66" charset="0"/>
              </a:rPr>
              <a:t>kadar</a:t>
            </a:r>
            <a:r>
              <a:rPr lang="en-US" sz="2500" b="1" dirty="0">
                <a:latin typeface="Comic Sans MS" pitchFamily="66" charset="0"/>
              </a:rPr>
              <a:t> </a:t>
            </a:r>
            <a:r>
              <a:rPr lang="en-US" sz="2500" b="1" dirty="0" err="1">
                <a:latin typeface="Comic Sans MS" pitchFamily="66" charset="0"/>
              </a:rPr>
              <a:t>devam</a:t>
            </a:r>
            <a:r>
              <a:rPr lang="en-US" sz="2500" b="1" dirty="0">
                <a:latin typeface="Comic Sans MS" pitchFamily="66" charset="0"/>
              </a:rPr>
              <a:t> </a:t>
            </a:r>
            <a:r>
              <a:rPr lang="en-US" sz="2500" b="1" dirty="0" err="1">
                <a:latin typeface="Comic Sans MS" pitchFamily="66" charset="0"/>
              </a:rPr>
              <a:t>edilir</a:t>
            </a:r>
            <a:r>
              <a:rPr lang="en-US" sz="2500" b="1" dirty="0">
                <a:latin typeface="Comic Sans MS" pitchFamily="66" charset="0"/>
              </a:rPr>
              <a:t>. </a:t>
            </a:r>
            <a:r>
              <a:rPr lang="en-US" sz="2500" b="1" dirty="0" err="1">
                <a:latin typeface="Comic Sans MS" pitchFamily="66" charset="0"/>
              </a:rPr>
              <a:t>Bütün</a:t>
            </a:r>
            <a:r>
              <a:rPr lang="en-US" sz="2500" b="1" dirty="0">
                <a:latin typeface="Comic Sans MS" pitchFamily="66" charset="0"/>
              </a:rPr>
              <a:t> </a:t>
            </a:r>
            <a:r>
              <a:rPr lang="en-US" sz="2500" b="1" dirty="0" err="1">
                <a:latin typeface="Comic Sans MS" pitchFamily="66" charset="0"/>
              </a:rPr>
              <a:t>okumalar</a:t>
            </a:r>
            <a:r>
              <a:rPr lang="en-US" sz="2500" b="1" dirty="0">
                <a:latin typeface="Comic Sans MS" pitchFamily="66" charset="0"/>
              </a:rPr>
              <a:t> </a:t>
            </a:r>
            <a:r>
              <a:rPr lang="en-US" sz="2500" b="1" dirty="0" err="1">
                <a:latin typeface="Comic Sans MS" pitchFamily="66" charset="0"/>
              </a:rPr>
              <a:t>silindirin</a:t>
            </a:r>
            <a:r>
              <a:rPr lang="en-US" sz="2500" b="1" dirty="0">
                <a:latin typeface="Comic Sans MS" pitchFamily="66" charset="0"/>
              </a:rPr>
              <a:t> </a:t>
            </a:r>
            <a:r>
              <a:rPr lang="en-US" sz="2500" b="1" dirty="0" err="1">
                <a:latin typeface="Comic Sans MS" pitchFamily="66" charset="0"/>
              </a:rPr>
              <a:t>aynı</a:t>
            </a:r>
            <a:r>
              <a:rPr lang="en-US" sz="2500" b="1" dirty="0">
                <a:latin typeface="Comic Sans MS" pitchFamily="66" charset="0"/>
              </a:rPr>
              <a:t> </a:t>
            </a:r>
            <a:r>
              <a:rPr lang="en-US" sz="2500" b="1" dirty="0" err="1">
                <a:latin typeface="Comic Sans MS" pitchFamily="66" charset="0"/>
              </a:rPr>
              <a:t>noktasından</a:t>
            </a:r>
            <a:r>
              <a:rPr lang="en-US" sz="2500" b="1" dirty="0">
                <a:latin typeface="Comic Sans MS" pitchFamily="66" charset="0"/>
              </a:rPr>
              <a:t> </a:t>
            </a:r>
            <a:r>
              <a:rPr lang="en-US" sz="2500" b="1" dirty="0" err="1">
                <a:latin typeface="Comic Sans MS" pitchFamily="66" charset="0"/>
              </a:rPr>
              <a:t>yapılmalıdır</a:t>
            </a:r>
            <a:r>
              <a:rPr lang="en-US" sz="2500" b="1" dirty="0">
                <a:latin typeface="Comic Sans MS" pitchFamily="66" charset="0"/>
              </a:rPr>
              <a:t>. </a:t>
            </a:r>
          </a:p>
          <a:p>
            <a:pPr algn="just" eaLnBrk="1" hangingPunct="1">
              <a:lnSpc>
                <a:spcPct val="160000"/>
              </a:lnSpc>
              <a:buFont typeface="Wingdings" pitchFamily="2" charset="2"/>
              <a:buNone/>
            </a:pPr>
            <a:r>
              <a:rPr lang="tr-TR" sz="2500" b="1" dirty="0">
                <a:latin typeface="Comic Sans MS" pitchFamily="66" charset="0"/>
              </a:rPr>
              <a:t>		</a:t>
            </a:r>
            <a:endParaRPr lang="en-US" sz="2500" b="1" dirty="0">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260648"/>
            <a:ext cx="8640960" cy="5764212"/>
          </a:xfrm>
        </p:spPr>
        <p:txBody>
          <a:bodyPr/>
          <a:lstStyle/>
          <a:p>
            <a:pPr algn="just" eaLnBrk="1" hangingPunct="1">
              <a:lnSpc>
                <a:spcPct val="160000"/>
              </a:lnSpc>
              <a:buFont typeface="Wingdings" pitchFamily="2" charset="2"/>
              <a:buNone/>
            </a:pPr>
            <a:r>
              <a:rPr lang="tr-TR" sz="2400" dirty="0"/>
              <a:t>		</a:t>
            </a:r>
            <a:r>
              <a:rPr lang="tr-TR" sz="2000" b="1" dirty="0">
                <a:latin typeface="Comic Sans MS" pitchFamily="66" charset="0"/>
              </a:rPr>
              <a:t>Gerçekte </a:t>
            </a:r>
            <a:r>
              <a:rPr lang="tr-TR" sz="2000" b="1" dirty="0" err="1">
                <a:latin typeface="Comic Sans MS" pitchFamily="66" charset="0"/>
              </a:rPr>
              <a:t>infiltrasyon</a:t>
            </a:r>
            <a:r>
              <a:rPr lang="tr-TR" sz="2000" b="1" dirty="0">
                <a:latin typeface="Comic Sans MS" pitchFamily="66" charset="0"/>
              </a:rPr>
              <a:t> testlerine su alma hızı sabitleninceye kadar devam etmek gerekir. Ancak, özellikle orta ve ağır bünyeli topraklarda bu çok zaman alır. Bu nedenle, yağmurlama ve damla sulama sistemlerinin tasarımında kullanmak üzere su alma hızını elde etmek için aşağıdaki gibi bir yol izlenebilir.</a:t>
            </a:r>
          </a:p>
          <a:p>
            <a:pPr algn="just" eaLnBrk="1" hangingPunct="1">
              <a:lnSpc>
                <a:spcPct val="160000"/>
              </a:lnSpc>
              <a:buFont typeface="Wingdings" pitchFamily="2" charset="2"/>
              <a:buNone/>
            </a:pPr>
            <a:r>
              <a:rPr lang="tr-TR" sz="2000" b="1" dirty="0">
                <a:latin typeface="Comic Sans MS" pitchFamily="66" charset="0"/>
              </a:rPr>
              <a:t>		1) Standart zaman aralıklarında olmak üzere, 3 kez 10 dakika, 2’ şer kez 15  ve 30 dakika, 1’ er kez 60 ve 120 dakika ara ile su düzeyleri ölçümleri yapılır. </a:t>
            </a:r>
          </a:p>
          <a:p>
            <a:pPr algn="just" eaLnBrk="1" hangingPunct="1">
              <a:lnSpc>
                <a:spcPct val="160000"/>
              </a:lnSpc>
              <a:buFont typeface="Wingdings" pitchFamily="2" charset="2"/>
              <a:buNone/>
            </a:pPr>
            <a:r>
              <a:rPr lang="tr-TR" sz="2000" b="1" dirty="0">
                <a:latin typeface="Comic Sans MS" pitchFamily="66" charset="0"/>
              </a:rPr>
              <a:t>		Çizelge üzerinde eklemeli zaman (T, 3. kolon) ve eklemeli su alma (D, 7. kolon) değerleri elde edilir.    </a:t>
            </a:r>
            <a:endParaRPr lang="en-US" sz="2000" b="1" dirty="0">
              <a:latin typeface="Comic Sans MS" pitchFamily="66" charset="0"/>
            </a:endParaRPr>
          </a:p>
          <a:p>
            <a:pPr algn="just" eaLnBrk="1" hangingPunct="1">
              <a:lnSpc>
                <a:spcPct val="160000"/>
              </a:lnSpc>
              <a:buFont typeface="Wingdings" pitchFamily="2" charset="2"/>
              <a:buNone/>
            </a:pPr>
            <a:r>
              <a:rPr lang="tr-TR" sz="2000" b="1" dirty="0">
                <a:latin typeface="Comic Sans MS" pitchFamily="66" charset="0"/>
              </a:rPr>
              <a:t>		</a:t>
            </a:r>
            <a:endParaRPr lang="en-US" sz="2000" b="1" dirty="0">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36910"/>
          </a:xfrm>
        </p:spPr>
        <p:txBody>
          <a:bodyPr>
            <a:noAutofit/>
          </a:bodyPr>
          <a:lstStyle/>
          <a:p>
            <a:pPr algn="l"/>
            <a:r>
              <a:rPr lang="tr-TR" sz="2400" dirty="0"/>
              <a:t>Çizelge 1. Çift silindir </a:t>
            </a:r>
            <a:r>
              <a:rPr lang="tr-TR" sz="2400" dirty="0" err="1"/>
              <a:t>infiltrometre</a:t>
            </a:r>
            <a:r>
              <a:rPr lang="tr-TR" sz="2400" dirty="0"/>
              <a:t> testi sonuçları</a:t>
            </a:r>
          </a:p>
        </p:txBody>
      </p:sp>
      <p:graphicFrame>
        <p:nvGraphicFramePr>
          <p:cNvPr id="4" name="3 İçerik Yer Tutucusu"/>
          <p:cNvGraphicFramePr>
            <a:graphicFrameLocks noGrp="1"/>
          </p:cNvGraphicFramePr>
          <p:nvPr>
            <p:ph idx="1"/>
          </p:nvPr>
        </p:nvGraphicFramePr>
        <p:xfrm>
          <a:off x="683568" y="980728"/>
          <a:ext cx="8229599" cy="46228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r>
                        <a:rPr lang="tr-TR" dirty="0"/>
                        <a:t>Gözlem zamanı</a:t>
                      </a:r>
                    </a:p>
                  </a:txBody>
                  <a:tcPr/>
                </a:tc>
                <a:tc>
                  <a:txBody>
                    <a:bodyPr/>
                    <a:lstStyle/>
                    <a:p>
                      <a:pPr algn="ctr"/>
                      <a:r>
                        <a:rPr lang="tr-TR" dirty="0"/>
                        <a:t>Okumalar arası süre </a:t>
                      </a:r>
                    </a:p>
                    <a:p>
                      <a:pPr algn="ctr"/>
                      <a:r>
                        <a:rPr lang="tr-TR" dirty="0" err="1"/>
                        <a:t>dak</a:t>
                      </a:r>
                      <a:endParaRPr lang="tr-TR" dirty="0"/>
                    </a:p>
                  </a:txBody>
                  <a:tcPr/>
                </a:tc>
                <a:tc>
                  <a:txBody>
                    <a:bodyPr/>
                    <a:lstStyle/>
                    <a:p>
                      <a:pPr algn="ctr"/>
                      <a:r>
                        <a:rPr lang="tr-TR" dirty="0"/>
                        <a:t>Eklemeli</a:t>
                      </a:r>
                      <a:r>
                        <a:rPr lang="tr-TR" baseline="0" dirty="0"/>
                        <a:t> zaman, (T)</a:t>
                      </a:r>
                    </a:p>
                    <a:p>
                      <a:pPr algn="ctr"/>
                      <a:r>
                        <a:rPr lang="tr-TR" baseline="0" dirty="0" err="1"/>
                        <a:t>dak</a:t>
                      </a:r>
                      <a:endParaRPr lang="tr-TR" dirty="0"/>
                    </a:p>
                  </a:txBody>
                  <a:tcPr/>
                </a:tc>
                <a:tc>
                  <a:txBody>
                    <a:bodyPr/>
                    <a:lstStyle/>
                    <a:p>
                      <a:pPr algn="ctr"/>
                      <a:r>
                        <a:rPr lang="tr-TR" dirty="0"/>
                        <a:t>Su düzeyi ölçmeleri, mm</a:t>
                      </a:r>
                    </a:p>
                  </a:txBody>
                  <a:tcPr/>
                </a:tc>
                <a:tc>
                  <a:txBody>
                    <a:bodyPr/>
                    <a:lstStyle/>
                    <a:p>
                      <a:pPr algn="ctr"/>
                      <a:endParaRPr lang="tr-TR" dirty="0"/>
                    </a:p>
                    <a:p>
                      <a:pPr algn="ctr"/>
                      <a:r>
                        <a:rPr lang="tr-TR" dirty="0"/>
                        <a:t>Su alma</a:t>
                      </a:r>
                      <a:r>
                        <a:rPr lang="tr-TR" baseline="0" dirty="0"/>
                        <a:t>, mm</a:t>
                      </a:r>
                      <a:endParaRPr lang="tr-TR" dirty="0"/>
                    </a:p>
                  </a:txBody>
                  <a:tcPr/>
                </a:tc>
                <a:tc>
                  <a:txBody>
                    <a:bodyPr/>
                    <a:lstStyle/>
                    <a:p>
                      <a:pPr algn="ctr"/>
                      <a:r>
                        <a:rPr lang="tr-TR" dirty="0"/>
                        <a:t>Su alma</a:t>
                      </a:r>
                      <a:r>
                        <a:rPr lang="tr-TR" baseline="0" dirty="0"/>
                        <a:t> hızı, (I), mm/h</a:t>
                      </a:r>
                      <a:endParaRPr lang="tr-TR" dirty="0"/>
                    </a:p>
                  </a:txBody>
                  <a:tcPr/>
                </a:tc>
                <a:tc>
                  <a:txBody>
                    <a:bodyPr/>
                    <a:lstStyle/>
                    <a:p>
                      <a:pPr algn="ctr"/>
                      <a:r>
                        <a:rPr lang="tr-TR" dirty="0"/>
                        <a:t>Eklemeli su alma,</a:t>
                      </a:r>
                      <a:r>
                        <a:rPr lang="tr-TR" baseline="0" dirty="0"/>
                        <a:t>  D mm</a:t>
                      </a:r>
                      <a:endParaRPr lang="tr-TR" dirty="0"/>
                    </a:p>
                  </a:txBody>
                  <a:tcPr/>
                </a:tc>
                <a:extLst>
                  <a:ext uri="{0D108BD9-81ED-4DB2-BD59-A6C34878D82A}">
                    <a16:rowId xmlns:a16="http://schemas.microsoft.com/office/drawing/2014/main" val="10000"/>
                  </a:ext>
                </a:extLst>
              </a:tr>
              <a:tr h="370840">
                <a:tc>
                  <a:txBody>
                    <a:bodyPr/>
                    <a:lstStyle/>
                    <a:p>
                      <a:pPr algn="ctr"/>
                      <a:r>
                        <a:rPr lang="tr-TR" dirty="0"/>
                        <a:t>9.00</a:t>
                      </a:r>
                    </a:p>
                  </a:txBody>
                  <a:tcPr/>
                </a:tc>
                <a:tc>
                  <a:txBody>
                    <a:bodyPr/>
                    <a:lstStyle/>
                    <a:p>
                      <a:pPr algn="ctr"/>
                      <a:endParaRPr lang="tr-TR" dirty="0"/>
                    </a:p>
                  </a:txBody>
                  <a:tcPr/>
                </a:tc>
                <a:tc>
                  <a:txBody>
                    <a:bodyPr/>
                    <a:lstStyle/>
                    <a:p>
                      <a:pPr algn="ctr"/>
                      <a:endParaRPr lang="tr-TR" dirty="0"/>
                    </a:p>
                  </a:txBody>
                  <a:tcPr/>
                </a:tc>
                <a:tc>
                  <a:txBody>
                    <a:bodyPr/>
                    <a:lstStyle/>
                    <a:p>
                      <a:pPr algn="ctr"/>
                      <a:r>
                        <a:rPr lang="tr-TR" dirty="0"/>
                        <a:t>48</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1"/>
                  </a:ext>
                </a:extLst>
              </a:tr>
              <a:tr h="370840">
                <a:tc>
                  <a:txBody>
                    <a:bodyPr/>
                    <a:lstStyle/>
                    <a:p>
                      <a:pPr algn="ctr"/>
                      <a:r>
                        <a:rPr lang="tr-TR" dirty="0"/>
                        <a:t>9.10</a:t>
                      </a:r>
                    </a:p>
                  </a:txBody>
                  <a:tcPr/>
                </a:tc>
                <a:tc>
                  <a:txBody>
                    <a:bodyPr/>
                    <a:lstStyle/>
                    <a:p>
                      <a:pPr algn="ctr"/>
                      <a:r>
                        <a:rPr lang="tr-TR" dirty="0"/>
                        <a:t>10</a:t>
                      </a:r>
                    </a:p>
                  </a:txBody>
                  <a:tcPr/>
                </a:tc>
                <a:tc>
                  <a:txBody>
                    <a:bodyPr/>
                    <a:lstStyle/>
                    <a:p>
                      <a:pPr algn="ctr"/>
                      <a:endParaRPr lang="tr-TR" dirty="0"/>
                    </a:p>
                  </a:txBody>
                  <a:tcPr/>
                </a:tc>
                <a:tc>
                  <a:txBody>
                    <a:bodyPr/>
                    <a:lstStyle/>
                    <a:p>
                      <a:pPr algn="ctr"/>
                      <a:r>
                        <a:rPr lang="tr-TR" dirty="0"/>
                        <a:t>61</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2"/>
                  </a:ext>
                </a:extLst>
              </a:tr>
              <a:tr h="370840">
                <a:tc>
                  <a:txBody>
                    <a:bodyPr/>
                    <a:lstStyle/>
                    <a:p>
                      <a:pPr algn="ctr"/>
                      <a:r>
                        <a:rPr lang="tr-TR" dirty="0"/>
                        <a:t>9.20</a:t>
                      </a:r>
                    </a:p>
                  </a:txBody>
                  <a:tcPr/>
                </a:tc>
                <a:tc>
                  <a:txBody>
                    <a:bodyPr/>
                    <a:lstStyle/>
                    <a:p>
                      <a:pPr algn="ctr"/>
                      <a:r>
                        <a:rPr lang="tr-TR" dirty="0"/>
                        <a:t>10</a:t>
                      </a:r>
                    </a:p>
                  </a:txBody>
                  <a:tcPr/>
                </a:tc>
                <a:tc>
                  <a:txBody>
                    <a:bodyPr/>
                    <a:lstStyle/>
                    <a:p>
                      <a:pPr algn="ctr"/>
                      <a:endParaRPr lang="tr-TR" dirty="0"/>
                    </a:p>
                  </a:txBody>
                  <a:tcPr/>
                </a:tc>
                <a:tc>
                  <a:txBody>
                    <a:bodyPr/>
                    <a:lstStyle/>
                    <a:p>
                      <a:pPr algn="ctr"/>
                      <a:r>
                        <a:rPr lang="tr-TR" dirty="0"/>
                        <a:t>69</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3"/>
                  </a:ext>
                </a:extLst>
              </a:tr>
              <a:tr h="370840">
                <a:tc>
                  <a:txBody>
                    <a:bodyPr/>
                    <a:lstStyle/>
                    <a:p>
                      <a:pPr algn="ctr"/>
                      <a:r>
                        <a:rPr lang="tr-TR" dirty="0"/>
                        <a:t>9.30</a:t>
                      </a:r>
                    </a:p>
                  </a:txBody>
                  <a:tcPr/>
                </a:tc>
                <a:tc>
                  <a:txBody>
                    <a:bodyPr/>
                    <a:lstStyle/>
                    <a:p>
                      <a:pPr algn="ctr"/>
                      <a:r>
                        <a:rPr lang="tr-TR" dirty="0"/>
                        <a:t>10</a:t>
                      </a:r>
                    </a:p>
                  </a:txBody>
                  <a:tcPr/>
                </a:tc>
                <a:tc>
                  <a:txBody>
                    <a:bodyPr/>
                    <a:lstStyle/>
                    <a:p>
                      <a:pPr algn="ctr"/>
                      <a:endParaRPr lang="tr-TR" dirty="0"/>
                    </a:p>
                  </a:txBody>
                  <a:tcPr/>
                </a:tc>
                <a:tc>
                  <a:txBody>
                    <a:bodyPr/>
                    <a:lstStyle/>
                    <a:p>
                      <a:pPr algn="ctr"/>
                      <a:r>
                        <a:rPr lang="tr-TR" dirty="0"/>
                        <a:t>75</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4"/>
                  </a:ext>
                </a:extLst>
              </a:tr>
              <a:tr h="370840">
                <a:tc>
                  <a:txBody>
                    <a:bodyPr/>
                    <a:lstStyle/>
                    <a:p>
                      <a:pPr algn="ctr"/>
                      <a:r>
                        <a:rPr lang="tr-TR" dirty="0"/>
                        <a:t>9.45</a:t>
                      </a:r>
                    </a:p>
                  </a:txBody>
                  <a:tcPr/>
                </a:tc>
                <a:tc>
                  <a:txBody>
                    <a:bodyPr/>
                    <a:lstStyle/>
                    <a:p>
                      <a:pPr algn="ctr"/>
                      <a:r>
                        <a:rPr lang="tr-TR" dirty="0"/>
                        <a:t>15</a:t>
                      </a:r>
                    </a:p>
                  </a:txBody>
                  <a:tcPr/>
                </a:tc>
                <a:tc>
                  <a:txBody>
                    <a:bodyPr/>
                    <a:lstStyle/>
                    <a:p>
                      <a:pPr algn="ctr"/>
                      <a:endParaRPr lang="tr-TR" dirty="0"/>
                    </a:p>
                  </a:txBody>
                  <a:tcPr/>
                </a:tc>
                <a:tc>
                  <a:txBody>
                    <a:bodyPr/>
                    <a:lstStyle/>
                    <a:p>
                      <a:pPr algn="ctr"/>
                      <a:r>
                        <a:rPr lang="tr-TR" dirty="0"/>
                        <a:t>82</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5"/>
                  </a:ext>
                </a:extLst>
              </a:tr>
              <a:tr h="370840">
                <a:tc>
                  <a:txBody>
                    <a:bodyPr/>
                    <a:lstStyle/>
                    <a:p>
                      <a:pPr algn="ctr"/>
                      <a:r>
                        <a:rPr lang="tr-TR" dirty="0"/>
                        <a:t>10.00</a:t>
                      </a:r>
                    </a:p>
                  </a:txBody>
                  <a:tcPr/>
                </a:tc>
                <a:tc>
                  <a:txBody>
                    <a:bodyPr/>
                    <a:lstStyle/>
                    <a:p>
                      <a:pPr algn="ctr"/>
                      <a:r>
                        <a:rPr lang="tr-TR" dirty="0"/>
                        <a:t>15</a:t>
                      </a:r>
                    </a:p>
                  </a:txBody>
                  <a:tcPr/>
                </a:tc>
                <a:tc>
                  <a:txBody>
                    <a:bodyPr/>
                    <a:lstStyle/>
                    <a:p>
                      <a:pPr algn="ctr"/>
                      <a:endParaRPr lang="tr-TR" dirty="0"/>
                    </a:p>
                  </a:txBody>
                  <a:tcPr/>
                </a:tc>
                <a:tc>
                  <a:txBody>
                    <a:bodyPr/>
                    <a:lstStyle/>
                    <a:p>
                      <a:pPr algn="ctr"/>
                      <a:r>
                        <a:rPr lang="tr-TR" dirty="0"/>
                        <a:t>88</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6"/>
                  </a:ext>
                </a:extLst>
              </a:tr>
              <a:tr h="370840">
                <a:tc>
                  <a:txBody>
                    <a:bodyPr/>
                    <a:lstStyle/>
                    <a:p>
                      <a:pPr algn="ctr"/>
                      <a:r>
                        <a:rPr lang="tr-TR" dirty="0"/>
                        <a:t>10.30</a:t>
                      </a:r>
                    </a:p>
                  </a:txBody>
                  <a:tcPr/>
                </a:tc>
                <a:tc>
                  <a:txBody>
                    <a:bodyPr/>
                    <a:lstStyle/>
                    <a:p>
                      <a:pPr algn="ctr"/>
                      <a:r>
                        <a:rPr lang="tr-TR" dirty="0"/>
                        <a:t>30</a:t>
                      </a:r>
                    </a:p>
                  </a:txBody>
                  <a:tcPr/>
                </a:tc>
                <a:tc>
                  <a:txBody>
                    <a:bodyPr/>
                    <a:lstStyle/>
                    <a:p>
                      <a:pPr algn="ctr"/>
                      <a:endParaRPr lang="tr-TR" dirty="0"/>
                    </a:p>
                  </a:txBody>
                  <a:tcPr/>
                </a:tc>
                <a:tc>
                  <a:txBody>
                    <a:bodyPr/>
                    <a:lstStyle/>
                    <a:p>
                      <a:pPr algn="ctr"/>
                      <a:r>
                        <a:rPr lang="tr-TR" dirty="0"/>
                        <a:t>97</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7"/>
                  </a:ext>
                </a:extLst>
              </a:tr>
              <a:tr h="370840">
                <a:tc>
                  <a:txBody>
                    <a:bodyPr/>
                    <a:lstStyle/>
                    <a:p>
                      <a:pPr algn="ctr"/>
                      <a:r>
                        <a:rPr lang="tr-TR" dirty="0"/>
                        <a:t>11.00</a:t>
                      </a:r>
                    </a:p>
                  </a:txBody>
                  <a:tcPr/>
                </a:tc>
                <a:tc>
                  <a:txBody>
                    <a:bodyPr/>
                    <a:lstStyle/>
                    <a:p>
                      <a:pPr algn="ctr"/>
                      <a:r>
                        <a:rPr lang="tr-TR" dirty="0"/>
                        <a:t>30</a:t>
                      </a:r>
                    </a:p>
                  </a:txBody>
                  <a:tcPr/>
                </a:tc>
                <a:tc>
                  <a:txBody>
                    <a:bodyPr/>
                    <a:lstStyle/>
                    <a:p>
                      <a:pPr algn="ctr"/>
                      <a:endParaRPr lang="tr-TR" dirty="0"/>
                    </a:p>
                  </a:txBody>
                  <a:tcPr/>
                </a:tc>
                <a:tc>
                  <a:txBody>
                    <a:bodyPr/>
                    <a:lstStyle/>
                    <a:p>
                      <a:pPr algn="ctr"/>
                      <a:r>
                        <a:rPr lang="tr-TR" dirty="0"/>
                        <a:t>104</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8"/>
                  </a:ext>
                </a:extLst>
              </a:tr>
              <a:tr h="370840">
                <a:tc>
                  <a:txBody>
                    <a:bodyPr/>
                    <a:lstStyle/>
                    <a:p>
                      <a:pPr algn="ctr"/>
                      <a:r>
                        <a:rPr lang="tr-TR" dirty="0"/>
                        <a:t>12.00</a:t>
                      </a:r>
                    </a:p>
                  </a:txBody>
                  <a:tcPr/>
                </a:tc>
                <a:tc>
                  <a:txBody>
                    <a:bodyPr/>
                    <a:lstStyle/>
                    <a:p>
                      <a:pPr algn="ctr"/>
                      <a:r>
                        <a:rPr lang="tr-TR" dirty="0"/>
                        <a:t>60</a:t>
                      </a:r>
                    </a:p>
                  </a:txBody>
                  <a:tcPr/>
                </a:tc>
                <a:tc>
                  <a:txBody>
                    <a:bodyPr/>
                    <a:lstStyle/>
                    <a:p>
                      <a:pPr algn="ctr"/>
                      <a:endParaRPr lang="tr-TR" dirty="0"/>
                    </a:p>
                  </a:txBody>
                  <a:tcPr/>
                </a:tc>
                <a:tc>
                  <a:txBody>
                    <a:bodyPr/>
                    <a:lstStyle/>
                    <a:p>
                      <a:pPr algn="ctr"/>
                      <a:r>
                        <a:rPr lang="tr-TR" dirty="0"/>
                        <a:t>116-52</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9"/>
                  </a:ext>
                </a:extLst>
              </a:tr>
              <a:tr h="370840">
                <a:tc>
                  <a:txBody>
                    <a:bodyPr/>
                    <a:lstStyle/>
                    <a:p>
                      <a:pPr algn="ctr"/>
                      <a:r>
                        <a:rPr lang="tr-TR" dirty="0"/>
                        <a:t>14.00</a:t>
                      </a:r>
                    </a:p>
                  </a:txBody>
                  <a:tcPr/>
                </a:tc>
                <a:tc>
                  <a:txBody>
                    <a:bodyPr/>
                    <a:lstStyle/>
                    <a:p>
                      <a:pPr algn="ctr"/>
                      <a:r>
                        <a:rPr lang="tr-TR" dirty="0"/>
                        <a:t>120</a:t>
                      </a:r>
                    </a:p>
                  </a:txBody>
                  <a:tcPr/>
                </a:tc>
                <a:tc>
                  <a:txBody>
                    <a:bodyPr/>
                    <a:lstStyle/>
                    <a:p>
                      <a:pPr algn="ctr"/>
                      <a:endParaRPr lang="tr-TR" dirty="0"/>
                    </a:p>
                  </a:txBody>
                  <a:tcPr/>
                </a:tc>
                <a:tc>
                  <a:txBody>
                    <a:bodyPr/>
                    <a:lstStyle/>
                    <a:p>
                      <a:pPr algn="ctr"/>
                      <a:r>
                        <a:rPr lang="tr-TR" dirty="0"/>
                        <a:t>72</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36910"/>
          </a:xfrm>
        </p:spPr>
        <p:txBody>
          <a:bodyPr>
            <a:noAutofit/>
          </a:bodyPr>
          <a:lstStyle/>
          <a:p>
            <a:pPr algn="l"/>
            <a:r>
              <a:rPr lang="tr-TR" sz="2400" dirty="0"/>
              <a:t>Çizelge 1. Çift silindir </a:t>
            </a:r>
            <a:r>
              <a:rPr lang="tr-TR" sz="2400" dirty="0" err="1"/>
              <a:t>infiltrometre</a:t>
            </a:r>
            <a:r>
              <a:rPr lang="tr-TR" sz="2400" dirty="0"/>
              <a:t> testi sonuçları</a:t>
            </a:r>
          </a:p>
        </p:txBody>
      </p:sp>
      <p:graphicFrame>
        <p:nvGraphicFramePr>
          <p:cNvPr id="4" name="3 İçerik Yer Tutucusu"/>
          <p:cNvGraphicFramePr>
            <a:graphicFrameLocks noGrp="1"/>
          </p:cNvGraphicFramePr>
          <p:nvPr>
            <p:ph idx="1"/>
          </p:nvPr>
        </p:nvGraphicFramePr>
        <p:xfrm>
          <a:off x="683568" y="980728"/>
          <a:ext cx="8229599" cy="46228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r>
                        <a:rPr lang="tr-TR" dirty="0"/>
                        <a:t>Gözlem zamanı</a:t>
                      </a:r>
                    </a:p>
                  </a:txBody>
                  <a:tcPr/>
                </a:tc>
                <a:tc>
                  <a:txBody>
                    <a:bodyPr/>
                    <a:lstStyle/>
                    <a:p>
                      <a:pPr algn="ctr"/>
                      <a:r>
                        <a:rPr lang="tr-TR" dirty="0"/>
                        <a:t>Okumalar arası süre </a:t>
                      </a:r>
                    </a:p>
                    <a:p>
                      <a:pPr algn="ctr"/>
                      <a:r>
                        <a:rPr lang="tr-TR" dirty="0" err="1"/>
                        <a:t>dak</a:t>
                      </a:r>
                      <a:endParaRPr lang="tr-TR" dirty="0"/>
                    </a:p>
                  </a:txBody>
                  <a:tcPr/>
                </a:tc>
                <a:tc>
                  <a:txBody>
                    <a:bodyPr/>
                    <a:lstStyle/>
                    <a:p>
                      <a:pPr algn="ctr"/>
                      <a:r>
                        <a:rPr lang="tr-TR" dirty="0"/>
                        <a:t>Eklemeli</a:t>
                      </a:r>
                      <a:r>
                        <a:rPr lang="tr-TR" baseline="0" dirty="0"/>
                        <a:t> zaman, (T)</a:t>
                      </a:r>
                    </a:p>
                    <a:p>
                      <a:pPr algn="ctr"/>
                      <a:r>
                        <a:rPr lang="tr-TR" baseline="0" dirty="0" err="1"/>
                        <a:t>dak</a:t>
                      </a:r>
                      <a:endParaRPr lang="tr-TR" dirty="0"/>
                    </a:p>
                  </a:txBody>
                  <a:tcPr/>
                </a:tc>
                <a:tc>
                  <a:txBody>
                    <a:bodyPr/>
                    <a:lstStyle/>
                    <a:p>
                      <a:pPr algn="ctr"/>
                      <a:r>
                        <a:rPr lang="tr-TR" dirty="0"/>
                        <a:t>Su düzeyi ölçmeleri, mm</a:t>
                      </a:r>
                    </a:p>
                  </a:txBody>
                  <a:tcPr/>
                </a:tc>
                <a:tc>
                  <a:txBody>
                    <a:bodyPr/>
                    <a:lstStyle/>
                    <a:p>
                      <a:pPr algn="ctr"/>
                      <a:endParaRPr lang="tr-TR" dirty="0"/>
                    </a:p>
                    <a:p>
                      <a:pPr algn="ctr"/>
                      <a:r>
                        <a:rPr lang="tr-TR" dirty="0"/>
                        <a:t>Su alma</a:t>
                      </a:r>
                      <a:r>
                        <a:rPr lang="tr-TR" baseline="0" dirty="0"/>
                        <a:t>, mm</a:t>
                      </a:r>
                      <a:endParaRPr lang="tr-TR" dirty="0"/>
                    </a:p>
                  </a:txBody>
                  <a:tcPr/>
                </a:tc>
                <a:tc>
                  <a:txBody>
                    <a:bodyPr/>
                    <a:lstStyle/>
                    <a:p>
                      <a:pPr algn="ctr"/>
                      <a:r>
                        <a:rPr lang="tr-TR" dirty="0"/>
                        <a:t>Su alma</a:t>
                      </a:r>
                      <a:r>
                        <a:rPr lang="tr-TR" baseline="0" dirty="0"/>
                        <a:t> hızı, (I), mm/h</a:t>
                      </a:r>
                      <a:endParaRPr lang="tr-TR" dirty="0"/>
                    </a:p>
                  </a:txBody>
                  <a:tcPr/>
                </a:tc>
                <a:tc>
                  <a:txBody>
                    <a:bodyPr/>
                    <a:lstStyle/>
                    <a:p>
                      <a:pPr algn="ctr"/>
                      <a:r>
                        <a:rPr lang="tr-TR" dirty="0"/>
                        <a:t>Eklemeli su alma,</a:t>
                      </a:r>
                      <a:r>
                        <a:rPr lang="tr-TR" baseline="0" dirty="0"/>
                        <a:t>  D mm</a:t>
                      </a:r>
                      <a:endParaRPr lang="tr-TR" dirty="0"/>
                    </a:p>
                  </a:txBody>
                  <a:tcPr/>
                </a:tc>
                <a:extLst>
                  <a:ext uri="{0D108BD9-81ED-4DB2-BD59-A6C34878D82A}">
                    <a16:rowId xmlns:a16="http://schemas.microsoft.com/office/drawing/2014/main" val="10000"/>
                  </a:ext>
                </a:extLst>
              </a:tr>
              <a:tr h="370840">
                <a:tc>
                  <a:txBody>
                    <a:bodyPr/>
                    <a:lstStyle/>
                    <a:p>
                      <a:pPr algn="ctr"/>
                      <a:r>
                        <a:rPr lang="tr-TR" dirty="0"/>
                        <a:t>9.00</a:t>
                      </a:r>
                    </a:p>
                  </a:txBody>
                  <a:tcPr/>
                </a:tc>
                <a:tc>
                  <a:txBody>
                    <a:bodyPr/>
                    <a:lstStyle/>
                    <a:p>
                      <a:pPr algn="ctr"/>
                      <a:endParaRPr lang="tr-TR" dirty="0"/>
                    </a:p>
                  </a:txBody>
                  <a:tcPr/>
                </a:tc>
                <a:tc>
                  <a:txBody>
                    <a:bodyPr/>
                    <a:lstStyle/>
                    <a:p>
                      <a:pPr algn="ctr"/>
                      <a:endParaRPr lang="tr-TR" dirty="0"/>
                    </a:p>
                  </a:txBody>
                  <a:tcPr/>
                </a:tc>
                <a:tc>
                  <a:txBody>
                    <a:bodyPr/>
                    <a:lstStyle/>
                    <a:p>
                      <a:pPr algn="ctr"/>
                      <a:r>
                        <a:rPr lang="tr-TR" dirty="0"/>
                        <a:t>48</a:t>
                      </a:r>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1"/>
                  </a:ext>
                </a:extLst>
              </a:tr>
              <a:tr h="370840">
                <a:tc>
                  <a:txBody>
                    <a:bodyPr/>
                    <a:lstStyle/>
                    <a:p>
                      <a:pPr algn="ctr"/>
                      <a:r>
                        <a:rPr lang="tr-TR" dirty="0"/>
                        <a:t>9.10</a:t>
                      </a:r>
                    </a:p>
                  </a:txBody>
                  <a:tcPr/>
                </a:tc>
                <a:tc>
                  <a:txBody>
                    <a:bodyPr/>
                    <a:lstStyle/>
                    <a:p>
                      <a:pPr algn="ctr"/>
                      <a:r>
                        <a:rPr lang="tr-TR" dirty="0"/>
                        <a:t>10</a:t>
                      </a:r>
                    </a:p>
                  </a:txBody>
                  <a:tcPr/>
                </a:tc>
                <a:tc>
                  <a:txBody>
                    <a:bodyPr/>
                    <a:lstStyle/>
                    <a:p>
                      <a:pPr algn="ctr"/>
                      <a:r>
                        <a:rPr lang="tr-TR" dirty="0"/>
                        <a:t>10</a:t>
                      </a:r>
                    </a:p>
                  </a:txBody>
                  <a:tcPr/>
                </a:tc>
                <a:tc>
                  <a:txBody>
                    <a:bodyPr/>
                    <a:lstStyle/>
                    <a:p>
                      <a:pPr algn="ctr"/>
                      <a:r>
                        <a:rPr lang="tr-TR" dirty="0"/>
                        <a:t>61</a:t>
                      </a:r>
                    </a:p>
                  </a:txBody>
                  <a:tcPr/>
                </a:tc>
                <a:tc>
                  <a:txBody>
                    <a:bodyPr/>
                    <a:lstStyle/>
                    <a:p>
                      <a:pPr algn="ctr"/>
                      <a:r>
                        <a:rPr lang="tr-TR" dirty="0"/>
                        <a:t>13</a:t>
                      </a:r>
                    </a:p>
                  </a:txBody>
                  <a:tcPr/>
                </a:tc>
                <a:tc>
                  <a:txBody>
                    <a:bodyPr/>
                    <a:lstStyle/>
                    <a:p>
                      <a:pPr algn="ctr"/>
                      <a:r>
                        <a:rPr lang="tr-TR" dirty="0"/>
                        <a:t>78</a:t>
                      </a:r>
                    </a:p>
                  </a:txBody>
                  <a:tcPr/>
                </a:tc>
                <a:tc>
                  <a:txBody>
                    <a:bodyPr/>
                    <a:lstStyle/>
                    <a:p>
                      <a:pPr algn="ctr"/>
                      <a:r>
                        <a:rPr lang="tr-TR" dirty="0"/>
                        <a:t>13</a:t>
                      </a:r>
                    </a:p>
                  </a:txBody>
                  <a:tcPr/>
                </a:tc>
                <a:extLst>
                  <a:ext uri="{0D108BD9-81ED-4DB2-BD59-A6C34878D82A}">
                    <a16:rowId xmlns:a16="http://schemas.microsoft.com/office/drawing/2014/main" val="10002"/>
                  </a:ext>
                </a:extLst>
              </a:tr>
              <a:tr h="370840">
                <a:tc>
                  <a:txBody>
                    <a:bodyPr/>
                    <a:lstStyle/>
                    <a:p>
                      <a:pPr algn="ctr"/>
                      <a:r>
                        <a:rPr lang="tr-TR" dirty="0"/>
                        <a:t>9.20</a:t>
                      </a:r>
                    </a:p>
                  </a:txBody>
                  <a:tcPr/>
                </a:tc>
                <a:tc>
                  <a:txBody>
                    <a:bodyPr/>
                    <a:lstStyle/>
                    <a:p>
                      <a:pPr algn="ctr"/>
                      <a:r>
                        <a:rPr lang="tr-TR" dirty="0"/>
                        <a:t>10</a:t>
                      </a:r>
                    </a:p>
                  </a:txBody>
                  <a:tcPr/>
                </a:tc>
                <a:tc>
                  <a:txBody>
                    <a:bodyPr/>
                    <a:lstStyle/>
                    <a:p>
                      <a:pPr algn="ctr"/>
                      <a:r>
                        <a:rPr lang="tr-TR" dirty="0"/>
                        <a:t>20</a:t>
                      </a:r>
                    </a:p>
                  </a:txBody>
                  <a:tcPr/>
                </a:tc>
                <a:tc>
                  <a:txBody>
                    <a:bodyPr/>
                    <a:lstStyle/>
                    <a:p>
                      <a:pPr algn="ctr"/>
                      <a:r>
                        <a:rPr lang="tr-TR" dirty="0"/>
                        <a:t>69</a:t>
                      </a:r>
                    </a:p>
                  </a:txBody>
                  <a:tcPr/>
                </a:tc>
                <a:tc>
                  <a:txBody>
                    <a:bodyPr/>
                    <a:lstStyle/>
                    <a:p>
                      <a:pPr algn="ctr"/>
                      <a:r>
                        <a:rPr lang="tr-TR" dirty="0"/>
                        <a:t>8</a:t>
                      </a:r>
                    </a:p>
                  </a:txBody>
                  <a:tcPr/>
                </a:tc>
                <a:tc>
                  <a:txBody>
                    <a:bodyPr/>
                    <a:lstStyle/>
                    <a:p>
                      <a:pPr algn="ctr"/>
                      <a:r>
                        <a:rPr lang="tr-TR" dirty="0"/>
                        <a:t>48</a:t>
                      </a:r>
                    </a:p>
                  </a:txBody>
                  <a:tcPr/>
                </a:tc>
                <a:tc>
                  <a:txBody>
                    <a:bodyPr/>
                    <a:lstStyle/>
                    <a:p>
                      <a:pPr algn="ctr"/>
                      <a:r>
                        <a:rPr lang="tr-TR" dirty="0"/>
                        <a:t>21</a:t>
                      </a:r>
                    </a:p>
                  </a:txBody>
                  <a:tcPr/>
                </a:tc>
                <a:extLst>
                  <a:ext uri="{0D108BD9-81ED-4DB2-BD59-A6C34878D82A}">
                    <a16:rowId xmlns:a16="http://schemas.microsoft.com/office/drawing/2014/main" val="10003"/>
                  </a:ext>
                </a:extLst>
              </a:tr>
              <a:tr h="370840">
                <a:tc>
                  <a:txBody>
                    <a:bodyPr/>
                    <a:lstStyle/>
                    <a:p>
                      <a:pPr algn="ctr"/>
                      <a:r>
                        <a:rPr lang="tr-TR" dirty="0"/>
                        <a:t>9.30</a:t>
                      </a:r>
                    </a:p>
                  </a:txBody>
                  <a:tcPr/>
                </a:tc>
                <a:tc>
                  <a:txBody>
                    <a:bodyPr/>
                    <a:lstStyle/>
                    <a:p>
                      <a:pPr algn="ctr"/>
                      <a:r>
                        <a:rPr lang="tr-TR" dirty="0"/>
                        <a:t>10</a:t>
                      </a:r>
                    </a:p>
                  </a:txBody>
                  <a:tcPr/>
                </a:tc>
                <a:tc>
                  <a:txBody>
                    <a:bodyPr/>
                    <a:lstStyle/>
                    <a:p>
                      <a:pPr algn="ctr"/>
                      <a:r>
                        <a:rPr lang="tr-TR" dirty="0"/>
                        <a:t>30</a:t>
                      </a:r>
                    </a:p>
                  </a:txBody>
                  <a:tcPr/>
                </a:tc>
                <a:tc>
                  <a:txBody>
                    <a:bodyPr/>
                    <a:lstStyle/>
                    <a:p>
                      <a:pPr algn="ctr"/>
                      <a:r>
                        <a:rPr lang="tr-TR" dirty="0"/>
                        <a:t>75</a:t>
                      </a:r>
                    </a:p>
                  </a:txBody>
                  <a:tcPr/>
                </a:tc>
                <a:tc>
                  <a:txBody>
                    <a:bodyPr/>
                    <a:lstStyle/>
                    <a:p>
                      <a:pPr algn="ctr"/>
                      <a:r>
                        <a:rPr lang="tr-TR" dirty="0"/>
                        <a:t>6</a:t>
                      </a:r>
                    </a:p>
                  </a:txBody>
                  <a:tcPr/>
                </a:tc>
                <a:tc>
                  <a:txBody>
                    <a:bodyPr/>
                    <a:lstStyle/>
                    <a:p>
                      <a:pPr algn="ctr"/>
                      <a:r>
                        <a:rPr lang="tr-TR" dirty="0"/>
                        <a:t>36</a:t>
                      </a:r>
                    </a:p>
                  </a:txBody>
                  <a:tcPr/>
                </a:tc>
                <a:tc>
                  <a:txBody>
                    <a:bodyPr/>
                    <a:lstStyle/>
                    <a:p>
                      <a:pPr algn="ctr"/>
                      <a:r>
                        <a:rPr lang="tr-TR" dirty="0"/>
                        <a:t>27</a:t>
                      </a:r>
                    </a:p>
                  </a:txBody>
                  <a:tcPr/>
                </a:tc>
                <a:extLst>
                  <a:ext uri="{0D108BD9-81ED-4DB2-BD59-A6C34878D82A}">
                    <a16:rowId xmlns:a16="http://schemas.microsoft.com/office/drawing/2014/main" val="10004"/>
                  </a:ext>
                </a:extLst>
              </a:tr>
              <a:tr h="370840">
                <a:tc>
                  <a:txBody>
                    <a:bodyPr/>
                    <a:lstStyle/>
                    <a:p>
                      <a:pPr algn="ctr"/>
                      <a:r>
                        <a:rPr lang="tr-TR" dirty="0"/>
                        <a:t>9.45</a:t>
                      </a:r>
                    </a:p>
                  </a:txBody>
                  <a:tcPr/>
                </a:tc>
                <a:tc>
                  <a:txBody>
                    <a:bodyPr/>
                    <a:lstStyle/>
                    <a:p>
                      <a:pPr algn="ctr"/>
                      <a:r>
                        <a:rPr lang="tr-TR" dirty="0"/>
                        <a:t>15</a:t>
                      </a:r>
                    </a:p>
                  </a:txBody>
                  <a:tcPr/>
                </a:tc>
                <a:tc>
                  <a:txBody>
                    <a:bodyPr/>
                    <a:lstStyle/>
                    <a:p>
                      <a:pPr algn="ctr"/>
                      <a:r>
                        <a:rPr lang="tr-TR" dirty="0"/>
                        <a:t>45</a:t>
                      </a:r>
                    </a:p>
                  </a:txBody>
                  <a:tcPr/>
                </a:tc>
                <a:tc>
                  <a:txBody>
                    <a:bodyPr/>
                    <a:lstStyle/>
                    <a:p>
                      <a:pPr algn="ctr"/>
                      <a:r>
                        <a:rPr lang="tr-TR" dirty="0"/>
                        <a:t>82</a:t>
                      </a:r>
                    </a:p>
                  </a:txBody>
                  <a:tcPr/>
                </a:tc>
                <a:tc>
                  <a:txBody>
                    <a:bodyPr/>
                    <a:lstStyle/>
                    <a:p>
                      <a:pPr algn="ctr"/>
                      <a:r>
                        <a:rPr lang="tr-TR" dirty="0"/>
                        <a:t>7</a:t>
                      </a:r>
                    </a:p>
                  </a:txBody>
                  <a:tcPr/>
                </a:tc>
                <a:tc>
                  <a:txBody>
                    <a:bodyPr/>
                    <a:lstStyle/>
                    <a:p>
                      <a:pPr algn="ctr"/>
                      <a:r>
                        <a:rPr lang="tr-TR" dirty="0"/>
                        <a:t>28</a:t>
                      </a:r>
                    </a:p>
                  </a:txBody>
                  <a:tcPr/>
                </a:tc>
                <a:tc>
                  <a:txBody>
                    <a:bodyPr/>
                    <a:lstStyle/>
                    <a:p>
                      <a:pPr algn="ctr"/>
                      <a:r>
                        <a:rPr lang="tr-TR" dirty="0"/>
                        <a:t>34</a:t>
                      </a:r>
                    </a:p>
                  </a:txBody>
                  <a:tcPr/>
                </a:tc>
                <a:extLst>
                  <a:ext uri="{0D108BD9-81ED-4DB2-BD59-A6C34878D82A}">
                    <a16:rowId xmlns:a16="http://schemas.microsoft.com/office/drawing/2014/main" val="10005"/>
                  </a:ext>
                </a:extLst>
              </a:tr>
              <a:tr h="370840">
                <a:tc>
                  <a:txBody>
                    <a:bodyPr/>
                    <a:lstStyle/>
                    <a:p>
                      <a:pPr algn="ctr"/>
                      <a:r>
                        <a:rPr lang="tr-TR" dirty="0"/>
                        <a:t>10.00</a:t>
                      </a:r>
                    </a:p>
                  </a:txBody>
                  <a:tcPr/>
                </a:tc>
                <a:tc>
                  <a:txBody>
                    <a:bodyPr/>
                    <a:lstStyle/>
                    <a:p>
                      <a:pPr algn="ctr"/>
                      <a:r>
                        <a:rPr lang="tr-TR" dirty="0"/>
                        <a:t>15</a:t>
                      </a:r>
                    </a:p>
                  </a:txBody>
                  <a:tcPr/>
                </a:tc>
                <a:tc>
                  <a:txBody>
                    <a:bodyPr/>
                    <a:lstStyle/>
                    <a:p>
                      <a:pPr algn="ctr"/>
                      <a:r>
                        <a:rPr lang="tr-TR" dirty="0"/>
                        <a:t>60</a:t>
                      </a:r>
                    </a:p>
                  </a:txBody>
                  <a:tcPr/>
                </a:tc>
                <a:tc>
                  <a:txBody>
                    <a:bodyPr/>
                    <a:lstStyle/>
                    <a:p>
                      <a:pPr algn="ctr"/>
                      <a:r>
                        <a:rPr lang="tr-TR" dirty="0"/>
                        <a:t>88</a:t>
                      </a:r>
                    </a:p>
                  </a:txBody>
                  <a:tcPr/>
                </a:tc>
                <a:tc>
                  <a:txBody>
                    <a:bodyPr/>
                    <a:lstStyle/>
                    <a:p>
                      <a:pPr algn="ctr"/>
                      <a:r>
                        <a:rPr lang="tr-TR" dirty="0"/>
                        <a:t>6</a:t>
                      </a:r>
                    </a:p>
                  </a:txBody>
                  <a:tcPr/>
                </a:tc>
                <a:tc>
                  <a:txBody>
                    <a:bodyPr/>
                    <a:lstStyle/>
                    <a:p>
                      <a:pPr algn="ctr"/>
                      <a:r>
                        <a:rPr lang="tr-TR" dirty="0"/>
                        <a:t>24</a:t>
                      </a:r>
                    </a:p>
                  </a:txBody>
                  <a:tcPr/>
                </a:tc>
                <a:tc>
                  <a:txBody>
                    <a:bodyPr/>
                    <a:lstStyle/>
                    <a:p>
                      <a:pPr algn="ctr"/>
                      <a:r>
                        <a:rPr lang="tr-TR" dirty="0"/>
                        <a:t>40</a:t>
                      </a:r>
                    </a:p>
                  </a:txBody>
                  <a:tcPr/>
                </a:tc>
                <a:extLst>
                  <a:ext uri="{0D108BD9-81ED-4DB2-BD59-A6C34878D82A}">
                    <a16:rowId xmlns:a16="http://schemas.microsoft.com/office/drawing/2014/main" val="10006"/>
                  </a:ext>
                </a:extLst>
              </a:tr>
              <a:tr h="370840">
                <a:tc>
                  <a:txBody>
                    <a:bodyPr/>
                    <a:lstStyle/>
                    <a:p>
                      <a:pPr algn="ctr"/>
                      <a:r>
                        <a:rPr lang="tr-TR" dirty="0"/>
                        <a:t>10.30</a:t>
                      </a:r>
                    </a:p>
                  </a:txBody>
                  <a:tcPr/>
                </a:tc>
                <a:tc>
                  <a:txBody>
                    <a:bodyPr/>
                    <a:lstStyle/>
                    <a:p>
                      <a:pPr algn="ctr"/>
                      <a:r>
                        <a:rPr lang="tr-TR" dirty="0"/>
                        <a:t>30</a:t>
                      </a:r>
                    </a:p>
                  </a:txBody>
                  <a:tcPr/>
                </a:tc>
                <a:tc>
                  <a:txBody>
                    <a:bodyPr/>
                    <a:lstStyle/>
                    <a:p>
                      <a:pPr algn="ctr"/>
                      <a:r>
                        <a:rPr lang="tr-TR" dirty="0"/>
                        <a:t>90</a:t>
                      </a:r>
                    </a:p>
                  </a:txBody>
                  <a:tcPr/>
                </a:tc>
                <a:tc>
                  <a:txBody>
                    <a:bodyPr/>
                    <a:lstStyle/>
                    <a:p>
                      <a:pPr algn="ctr"/>
                      <a:r>
                        <a:rPr lang="tr-TR" dirty="0"/>
                        <a:t>97</a:t>
                      </a:r>
                    </a:p>
                  </a:txBody>
                  <a:tcPr/>
                </a:tc>
                <a:tc>
                  <a:txBody>
                    <a:bodyPr/>
                    <a:lstStyle/>
                    <a:p>
                      <a:pPr algn="ctr"/>
                      <a:r>
                        <a:rPr lang="tr-TR" dirty="0"/>
                        <a:t>9</a:t>
                      </a:r>
                    </a:p>
                  </a:txBody>
                  <a:tcPr/>
                </a:tc>
                <a:tc>
                  <a:txBody>
                    <a:bodyPr/>
                    <a:lstStyle/>
                    <a:p>
                      <a:pPr algn="ctr"/>
                      <a:r>
                        <a:rPr lang="tr-TR" dirty="0"/>
                        <a:t>18</a:t>
                      </a:r>
                    </a:p>
                  </a:txBody>
                  <a:tcPr/>
                </a:tc>
                <a:tc>
                  <a:txBody>
                    <a:bodyPr/>
                    <a:lstStyle/>
                    <a:p>
                      <a:pPr algn="ctr"/>
                      <a:r>
                        <a:rPr lang="tr-TR" dirty="0"/>
                        <a:t>49</a:t>
                      </a:r>
                    </a:p>
                  </a:txBody>
                  <a:tcPr/>
                </a:tc>
                <a:extLst>
                  <a:ext uri="{0D108BD9-81ED-4DB2-BD59-A6C34878D82A}">
                    <a16:rowId xmlns:a16="http://schemas.microsoft.com/office/drawing/2014/main" val="10007"/>
                  </a:ext>
                </a:extLst>
              </a:tr>
              <a:tr h="370840">
                <a:tc>
                  <a:txBody>
                    <a:bodyPr/>
                    <a:lstStyle/>
                    <a:p>
                      <a:pPr algn="ctr"/>
                      <a:r>
                        <a:rPr lang="tr-TR" dirty="0"/>
                        <a:t>11.00</a:t>
                      </a:r>
                    </a:p>
                  </a:txBody>
                  <a:tcPr/>
                </a:tc>
                <a:tc>
                  <a:txBody>
                    <a:bodyPr/>
                    <a:lstStyle/>
                    <a:p>
                      <a:pPr algn="ctr"/>
                      <a:r>
                        <a:rPr lang="tr-TR" dirty="0"/>
                        <a:t>30</a:t>
                      </a:r>
                    </a:p>
                  </a:txBody>
                  <a:tcPr/>
                </a:tc>
                <a:tc>
                  <a:txBody>
                    <a:bodyPr/>
                    <a:lstStyle/>
                    <a:p>
                      <a:pPr algn="ctr"/>
                      <a:r>
                        <a:rPr lang="tr-TR" dirty="0"/>
                        <a:t>120</a:t>
                      </a:r>
                    </a:p>
                  </a:txBody>
                  <a:tcPr/>
                </a:tc>
                <a:tc>
                  <a:txBody>
                    <a:bodyPr/>
                    <a:lstStyle/>
                    <a:p>
                      <a:pPr algn="ctr"/>
                      <a:r>
                        <a:rPr lang="tr-TR" dirty="0"/>
                        <a:t>104</a:t>
                      </a:r>
                    </a:p>
                  </a:txBody>
                  <a:tcPr/>
                </a:tc>
                <a:tc>
                  <a:txBody>
                    <a:bodyPr/>
                    <a:lstStyle/>
                    <a:p>
                      <a:pPr algn="ctr"/>
                      <a:r>
                        <a:rPr lang="tr-TR" dirty="0"/>
                        <a:t>7</a:t>
                      </a:r>
                    </a:p>
                  </a:txBody>
                  <a:tcPr/>
                </a:tc>
                <a:tc>
                  <a:txBody>
                    <a:bodyPr/>
                    <a:lstStyle/>
                    <a:p>
                      <a:pPr algn="ctr"/>
                      <a:r>
                        <a:rPr lang="tr-TR" dirty="0"/>
                        <a:t>14</a:t>
                      </a:r>
                    </a:p>
                  </a:txBody>
                  <a:tcPr/>
                </a:tc>
                <a:tc>
                  <a:txBody>
                    <a:bodyPr/>
                    <a:lstStyle/>
                    <a:p>
                      <a:pPr algn="ctr"/>
                      <a:r>
                        <a:rPr lang="tr-TR" dirty="0"/>
                        <a:t>56</a:t>
                      </a:r>
                    </a:p>
                  </a:txBody>
                  <a:tcPr/>
                </a:tc>
                <a:extLst>
                  <a:ext uri="{0D108BD9-81ED-4DB2-BD59-A6C34878D82A}">
                    <a16:rowId xmlns:a16="http://schemas.microsoft.com/office/drawing/2014/main" val="10008"/>
                  </a:ext>
                </a:extLst>
              </a:tr>
              <a:tr h="370840">
                <a:tc>
                  <a:txBody>
                    <a:bodyPr/>
                    <a:lstStyle/>
                    <a:p>
                      <a:pPr algn="ctr"/>
                      <a:r>
                        <a:rPr lang="tr-TR" dirty="0"/>
                        <a:t>12.00</a:t>
                      </a:r>
                    </a:p>
                  </a:txBody>
                  <a:tcPr/>
                </a:tc>
                <a:tc>
                  <a:txBody>
                    <a:bodyPr/>
                    <a:lstStyle/>
                    <a:p>
                      <a:pPr algn="ctr"/>
                      <a:r>
                        <a:rPr lang="tr-TR" dirty="0"/>
                        <a:t>60</a:t>
                      </a:r>
                    </a:p>
                  </a:txBody>
                  <a:tcPr/>
                </a:tc>
                <a:tc>
                  <a:txBody>
                    <a:bodyPr/>
                    <a:lstStyle/>
                    <a:p>
                      <a:pPr algn="ctr"/>
                      <a:r>
                        <a:rPr lang="tr-TR" dirty="0"/>
                        <a:t>180</a:t>
                      </a:r>
                    </a:p>
                  </a:txBody>
                  <a:tcPr/>
                </a:tc>
                <a:tc>
                  <a:txBody>
                    <a:bodyPr/>
                    <a:lstStyle/>
                    <a:p>
                      <a:pPr algn="ctr"/>
                      <a:r>
                        <a:rPr lang="tr-TR" dirty="0"/>
                        <a:t>116-52</a:t>
                      </a:r>
                    </a:p>
                  </a:txBody>
                  <a:tcPr/>
                </a:tc>
                <a:tc>
                  <a:txBody>
                    <a:bodyPr/>
                    <a:lstStyle/>
                    <a:p>
                      <a:pPr algn="ctr"/>
                      <a:r>
                        <a:rPr lang="tr-TR" dirty="0"/>
                        <a:t>12</a:t>
                      </a:r>
                    </a:p>
                  </a:txBody>
                  <a:tcPr/>
                </a:tc>
                <a:tc>
                  <a:txBody>
                    <a:bodyPr/>
                    <a:lstStyle/>
                    <a:p>
                      <a:pPr algn="ctr"/>
                      <a:r>
                        <a:rPr lang="tr-TR" dirty="0"/>
                        <a:t>12</a:t>
                      </a:r>
                    </a:p>
                  </a:txBody>
                  <a:tcPr/>
                </a:tc>
                <a:tc>
                  <a:txBody>
                    <a:bodyPr/>
                    <a:lstStyle/>
                    <a:p>
                      <a:pPr algn="ctr"/>
                      <a:r>
                        <a:rPr lang="tr-TR" dirty="0"/>
                        <a:t>68</a:t>
                      </a:r>
                    </a:p>
                  </a:txBody>
                  <a:tcPr/>
                </a:tc>
                <a:extLst>
                  <a:ext uri="{0D108BD9-81ED-4DB2-BD59-A6C34878D82A}">
                    <a16:rowId xmlns:a16="http://schemas.microsoft.com/office/drawing/2014/main" val="10009"/>
                  </a:ext>
                </a:extLst>
              </a:tr>
              <a:tr h="370840">
                <a:tc>
                  <a:txBody>
                    <a:bodyPr/>
                    <a:lstStyle/>
                    <a:p>
                      <a:pPr algn="ctr"/>
                      <a:r>
                        <a:rPr lang="tr-TR" dirty="0"/>
                        <a:t>14.00</a:t>
                      </a:r>
                    </a:p>
                  </a:txBody>
                  <a:tcPr/>
                </a:tc>
                <a:tc>
                  <a:txBody>
                    <a:bodyPr/>
                    <a:lstStyle/>
                    <a:p>
                      <a:pPr algn="ctr"/>
                      <a:r>
                        <a:rPr lang="tr-TR" dirty="0"/>
                        <a:t>120</a:t>
                      </a:r>
                    </a:p>
                  </a:txBody>
                  <a:tcPr/>
                </a:tc>
                <a:tc>
                  <a:txBody>
                    <a:bodyPr/>
                    <a:lstStyle/>
                    <a:p>
                      <a:pPr algn="ctr"/>
                      <a:r>
                        <a:rPr lang="tr-TR" dirty="0"/>
                        <a:t>300</a:t>
                      </a:r>
                    </a:p>
                  </a:txBody>
                  <a:tcPr/>
                </a:tc>
                <a:tc>
                  <a:txBody>
                    <a:bodyPr/>
                    <a:lstStyle/>
                    <a:p>
                      <a:pPr algn="ctr"/>
                      <a:r>
                        <a:rPr lang="tr-TR" dirty="0"/>
                        <a:t>72</a:t>
                      </a:r>
                    </a:p>
                  </a:txBody>
                  <a:tcPr/>
                </a:tc>
                <a:tc>
                  <a:txBody>
                    <a:bodyPr/>
                    <a:lstStyle/>
                    <a:p>
                      <a:pPr algn="ctr"/>
                      <a:r>
                        <a:rPr lang="tr-TR" dirty="0"/>
                        <a:t>20</a:t>
                      </a:r>
                    </a:p>
                  </a:txBody>
                  <a:tcPr/>
                </a:tc>
                <a:tc>
                  <a:txBody>
                    <a:bodyPr/>
                    <a:lstStyle/>
                    <a:p>
                      <a:pPr algn="ctr"/>
                      <a:r>
                        <a:rPr lang="tr-TR" dirty="0"/>
                        <a:t>10</a:t>
                      </a:r>
                    </a:p>
                  </a:txBody>
                  <a:tcPr/>
                </a:tc>
                <a:tc>
                  <a:txBody>
                    <a:bodyPr/>
                    <a:lstStyle/>
                    <a:p>
                      <a:pPr algn="ctr"/>
                      <a:r>
                        <a:rPr lang="tr-TR" dirty="0"/>
                        <a:t>88</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260648"/>
            <a:ext cx="8640960" cy="4392488"/>
          </a:xfrm>
        </p:spPr>
        <p:txBody>
          <a:bodyPr>
            <a:normAutofit/>
          </a:bodyPr>
          <a:lstStyle/>
          <a:p>
            <a:pPr algn="just" eaLnBrk="1" hangingPunct="1">
              <a:lnSpc>
                <a:spcPct val="160000"/>
              </a:lnSpc>
              <a:buFont typeface="Wingdings" pitchFamily="2" charset="2"/>
              <a:buNone/>
            </a:pPr>
            <a:r>
              <a:rPr lang="tr-TR" sz="2400" dirty="0"/>
              <a:t>	</a:t>
            </a:r>
            <a:r>
              <a:rPr lang="tr-TR" sz="2000" dirty="0">
                <a:latin typeface="Comic Sans MS" pitchFamily="66" charset="0"/>
              </a:rPr>
              <a:t>	2) EXCEL’ de birinci kolona T ve ikinci kolona D değerleri yazılarak hepsi seçilir. 	          eklemeli su alma eşitliği elde edilir. </a:t>
            </a:r>
          </a:p>
          <a:p>
            <a:pPr algn="just" eaLnBrk="1" hangingPunct="1">
              <a:lnSpc>
                <a:spcPct val="160000"/>
              </a:lnSpc>
              <a:buFont typeface="Wingdings" pitchFamily="2" charset="2"/>
              <a:buNone/>
            </a:pPr>
            <a:r>
              <a:rPr lang="tr-TR" sz="2000" dirty="0">
                <a:latin typeface="Comic Sans MS" pitchFamily="66" charset="0"/>
              </a:rPr>
              <a:t>			</a:t>
            </a:r>
            <a:endParaRPr lang="en-US" sz="2000" dirty="0">
              <a:latin typeface="Comic Sans MS" pitchFamily="66" charset="0"/>
            </a:endParaRPr>
          </a:p>
          <a:p>
            <a:pPr algn="just" eaLnBrk="1" hangingPunct="1">
              <a:lnSpc>
                <a:spcPct val="160000"/>
              </a:lnSpc>
              <a:buFont typeface="Wingdings" pitchFamily="2" charset="2"/>
              <a:buNone/>
            </a:pPr>
            <a:r>
              <a:rPr lang="tr-TR" sz="2000" dirty="0">
                <a:latin typeface="Comic Sans MS" pitchFamily="66" charset="0"/>
              </a:rPr>
              <a:t>		</a:t>
            </a:r>
            <a:endParaRPr lang="en-US" sz="2000" dirty="0">
              <a:latin typeface="Comic Sans MS" pitchFamily="66" charset="0"/>
            </a:endParaRPr>
          </a:p>
        </p:txBody>
      </p:sp>
      <p:graphicFrame>
        <p:nvGraphicFramePr>
          <p:cNvPr id="2050" name="Object 2"/>
          <p:cNvGraphicFramePr>
            <a:graphicFrameLocks noChangeAspect="1"/>
          </p:cNvGraphicFramePr>
          <p:nvPr/>
        </p:nvGraphicFramePr>
        <p:xfrm>
          <a:off x="3347864" y="908720"/>
          <a:ext cx="1143000" cy="450850"/>
        </p:xfrm>
        <a:graphic>
          <a:graphicData uri="http://schemas.openxmlformats.org/presentationml/2006/ole">
            <mc:AlternateContent xmlns:mc="http://schemas.openxmlformats.org/markup-compatibility/2006">
              <mc:Choice xmlns:v="urn:schemas-microsoft-com:vml" Requires="v">
                <p:oleObj name="Denklem" r:id="rId2" imgW="533169" imgH="203112" progId="Equation.3">
                  <p:embed/>
                </p:oleObj>
              </mc:Choice>
              <mc:Fallback>
                <p:oleObj name="Denklem" r:id="rId2" imgW="533169" imgH="203112" progId="Equation.3">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908720"/>
                        <a:ext cx="1143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4 Tablo"/>
          <p:cNvGraphicFramePr>
            <a:graphicFrameLocks noGrp="1"/>
          </p:cNvGraphicFramePr>
          <p:nvPr>
            <p:extLst>
              <p:ext uri="{D42A27DB-BD31-4B8C-83A1-F6EECF244321}">
                <p14:modId xmlns:p14="http://schemas.microsoft.com/office/powerpoint/2010/main" val="2216479315"/>
              </p:ext>
            </p:extLst>
          </p:nvPr>
        </p:nvGraphicFramePr>
        <p:xfrm>
          <a:off x="251520" y="2132856"/>
          <a:ext cx="5832648" cy="3688080"/>
        </p:xfrm>
        <a:graphic>
          <a:graphicData uri="http://schemas.openxmlformats.org/drawingml/2006/table">
            <a:tbl>
              <a:tblPr/>
              <a:tblGrid>
                <a:gridCol w="729081">
                  <a:extLst>
                    <a:ext uri="{9D8B030D-6E8A-4147-A177-3AD203B41FA5}">
                      <a16:colId xmlns:a16="http://schemas.microsoft.com/office/drawing/2014/main" val="20000"/>
                    </a:ext>
                  </a:extLst>
                </a:gridCol>
                <a:gridCol w="729081">
                  <a:extLst>
                    <a:ext uri="{9D8B030D-6E8A-4147-A177-3AD203B41FA5}">
                      <a16:colId xmlns:a16="http://schemas.microsoft.com/office/drawing/2014/main" val="20001"/>
                    </a:ext>
                  </a:extLst>
                </a:gridCol>
                <a:gridCol w="729081">
                  <a:extLst>
                    <a:ext uri="{9D8B030D-6E8A-4147-A177-3AD203B41FA5}">
                      <a16:colId xmlns:a16="http://schemas.microsoft.com/office/drawing/2014/main" val="20002"/>
                    </a:ext>
                  </a:extLst>
                </a:gridCol>
                <a:gridCol w="729081">
                  <a:extLst>
                    <a:ext uri="{9D8B030D-6E8A-4147-A177-3AD203B41FA5}">
                      <a16:colId xmlns:a16="http://schemas.microsoft.com/office/drawing/2014/main" val="20003"/>
                    </a:ext>
                  </a:extLst>
                </a:gridCol>
                <a:gridCol w="729081">
                  <a:extLst>
                    <a:ext uri="{9D8B030D-6E8A-4147-A177-3AD203B41FA5}">
                      <a16:colId xmlns:a16="http://schemas.microsoft.com/office/drawing/2014/main" val="20004"/>
                    </a:ext>
                  </a:extLst>
                </a:gridCol>
                <a:gridCol w="729081">
                  <a:extLst>
                    <a:ext uri="{9D8B030D-6E8A-4147-A177-3AD203B41FA5}">
                      <a16:colId xmlns:a16="http://schemas.microsoft.com/office/drawing/2014/main" val="20005"/>
                    </a:ext>
                  </a:extLst>
                </a:gridCol>
                <a:gridCol w="729081">
                  <a:extLst>
                    <a:ext uri="{9D8B030D-6E8A-4147-A177-3AD203B41FA5}">
                      <a16:colId xmlns:a16="http://schemas.microsoft.com/office/drawing/2014/main" val="20006"/>
                    </a:ext>
                  </a:extLst>
                </a:gridCol>
                <a:gridCol w="729081">
                  <a:extLst>
                    <a:ext uri="{9D8B030D-6E8A-4147-A177-3AD203B41FA5}">
                      <a16:colId xmlns:a16="http://schemas.microsoft.com/office/drawing/2014/main" val="20007"/>
                    </a:ext>
                  </a:extLst>
                </a:gridCol>
              </a:tblGrid>
              <a:tr h="158418">
                <a:tc>
                  <a:txBody>
                    <a:bodyPr/>
                    <a:lstStyle/>
                    <a:p>
                      <a:pPr algn="r"/>
                      <a:r>
                        <a:rPr lang="tr-TR" dirty="0"/>
                        <a:t>T</a:t>
                      </a:r>
                    </a:p>
                  </a:txBody>
                  <a:tcPr marL="0" marR="0" marT="0" marB="0" anchor="b">
                    <a:lnL>
                      <a:noFill/>
                    </a:lnL>
                    <a:lnR>
                      <a:noFill/>
                    </a:lnR>
                    <a:lnT>
                      <a:noFill/>
                    </a:lnT>
                    <a:lnB>
                      <a:noFill/>
                    </a:lnB>
                  </a:tcPr>
                </a:tc>
                <a:tc>
                  <a:txBody>
                    <a:bodyPr/>
                    <a:lstStyle/>
                    <a:p>
                      <a:pPr algn="r"/>
                      <a:r>
                        <a:rPr lang="tr-TR" dirty="0"/>
                        <a:t>D</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58418">
                <a:tc>
                  <a:txBody>
                    <a:bodyPr/>
                    <a:lstStyle/>
                    <a:p>
                      <a:pPr algn="r" fontAlgn="b"/>
                      <a:r>
                        <a:rPr lang="tr-TR" sz="1600" b="0" i="0" u="none" strike="noStrike" dirty="0">
                          <a:solidFill>
                            <a:srgbClr val="000000"/>
                          </a:solidFill>
                          <a:latin typeface="Calibri"/>
                        </a:rPr>
                        <a:t>10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13</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58418">
                <a:tc>
                  <a:txBody>
                    <a:bodyPr/>
                    <a:lstStyle/>
                    <a:p>
                      <a:pPr algn="r" fontAlgn="b"/>
                      <a:r>
                        <a:rPr lang="tr-TR" sz="1600" b="0" i="0" u="none" strike="noStrike" dirty="0">
                          <a:solidFill>
                            <a:srgbClr val="000000"/>
                          </a:solidFill>
                          <a:latin typeface="Calibri"/>
                        </a:rPr>
                        <a:t>20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21</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58418">
                <a:tc>
                  <a:txBody>
                    <a:bodyPr/>
                    <a:lstStyle/>
                    <a:p>
                      <a:pPr algn="r" fontAlgn="b"/>
                      <a:r>
                        <a:rPr lang="tr-TR" sz="1600" b="0" i="0" u="none" strike="noStrike" dirty="0">
                          <a:solidFill>
                            <a:srgbClr val="000000"/>
                          </a:solidFill>
                          <a:latin typeface="Calibri"/>
                        </a:rPr>
                        <a:t>30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27</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58418">
                <a:tc>
                  <a:txBody>
                    <a:bodyPr/>
                    <a:lstStyle/>
                    <a:p>
                      <a:pPr algn="r" fontAlgn="b"/>
                      <a:r>
                        <a:rPr lang="tr-TR" sz="1600" b="0" i="0" u="none" strike="noStrike" dirty="0">
                          <a:solidFill>
                            <a:srgbClr val="000000"/>
                          </a:solidFill>
                          <a:latin typeface="Calibri"/>
                        </a:rPr>
                        <a:t>45</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34</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58418">
                <a:tc>
                  <a:txBody>
                    <a:bodyPr/>
                    <a:lstStyle/>
                    <a:p>
                      <a:pPr algn="r" fontAlgn="b"/>
                      <a:r>
                        <a:rPr lang="tr-TR" sz="1600" b="0" i="0" u="none" strike="noStrike" dirty="0">
                          <a:solidFill>
                            <a:srgbClr val="000000"/>
                          </a:solidFill>
                          <a:latin typeface="Calibri"/>
                        </a:rPr>
                        <a:t>60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40</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58418">
                <a:tc>
                  <a:txBody>
                    <a:bodyPr/>
                    <a:lstStyle/>
                    <a:p>
                      <a:pPr algn="r" fontAlgn="b"/>
                      <a:r>
                        <a:rPr lang="tr-TR" sz="1600" b="0" i="0" u="none" strike="noStrike" dirty="0">
                          <a:solidFill>
                            <a:srgbClr val="000000"/>
                          </a:solidFill>
                          <a:latin typeface="Calibri"/>
                        </a:rPr>
                        <a:t>90</a:t>
                      </a:r>
                    </a:p>
                  </a:txBody>
                  <a:tcPr marL="0" marR="0" marT="0" marB="0" anchor="b">
                    <a:lnL>
                      <a:noFill/>
                    </a:lnL>
                    <a:lnR>
                      <a:noFill/>
                    </a:lnR>
                    <a:lnT>
                      <a:noFill/>
                    </a:lnT>
                    <a:lnB>
                      <a:noFill/>
                    </a:lnB>
                  </a:tcPr>
                </a:tc>
                <a:tc>
                  <a:txBody>
                    <a:bodyPr/>
                    <a:lstStyle/>
                    <a:p>
                      <a:pPr algn="r" fontAlgn="b"/>
                      <a:r>
                        <a:rPr lang="tr-TR" sz="1600" b="0" i="0" u="none" strike="noStrike">
                          <a:solidFill>
                            <a:srgbClr val="000000"/>
                          </a:solidFill>
                          <a:latin typeface="Calibri"/>
                        </a:rPr>
                        <a:t>49</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58418">
                <a:tc>
                  <a:txBody>
                    <a:bodyPr/>
                    <a:lstStyle/>
                    <a:p>
                      <a:pPr algn="r" fontAlgn="b"/>
                      <a:r>
                        <a:rPr lang="tr-TR" sz="1600" b="0" i="0" u="none" strike="noStrike" dirty="0">
                          <a:solidFill>
                            <a:srgbClr val="000000"/>
                          </a:solidFill>
                          <a:latin typeface="Calibri"/>
                        </a:rPr>
                        <a:t>120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56</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58418">
                <a:tc>
                  <a:txBody>
                    <a:bodyPr/>
                    <a:lstStyle/>
                    <a:p>
                      <a:pPr algn="r" fontAlgn="b"/>
                      <a:r>
                        <a:rPr lang="tr-TR" sz="1600" b="0" i="0" u="none" strike="noStrike" dirty="0">
                          <a:solidFill>
                            <a:srgbClr val="000000"/>
                          </a:solidFill>
                          <a:latin typeface="Calibri"/>
                        </a:rPr>
                        <a:t>180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68</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58418">
                <a:tc>
                  <a:txBody>
                    <a:bodyPr/>
                    <a:lstStyle/>
                    <a:p>
                      <a:pPr algn="r" fontAlgn="b"/>
                      <a:r>
                        <a:rPr lang="tr-TR" sz="1600" b="0" i="0" u="none" strike="noStrike" dirty="0">
                          <a:solidFill>
                            <a:srgbClr val="000000"/>
                          </a:solidFill>
                          <a:latin typeface="Calibri"/>
                        </a:rPr>
                        <a:t>300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88</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58418">
                <a:tc>
                  <a:txBody>
                    <a:bodyPr/>
                    <a:lstStyle/>
                    <a:p>
                      <a:pPr algn="r"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bl>
          </a:graphicData>
        </a:graphic>
      </p:graphicFrame>
      <p:graphicFrame>
        <p:nvGraphicFramePr>
          <p:cNvPr id="6" name="1 Grafik"/>
          <p:cNvGraphicFramePr/>
          <p:nvPr/>
        </p:nvGraphicFramePr>
        <p:xfrm>
          <a:off x="2483768" y="2060848"/>
          <a:ext cx="6192688" cy="44644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000" b="1" dirty="0">
                <a:latin typeface="Comic Sans MS" pitchFamily="66" charset="0"/>
              </a:rPr>
              <a:t>Grafiğin oluşturulması ve denklemlerin grafiği eklenmesi:</a:t>
            </a:r>
          </a:p>
        </p:txBody>
      </p:sp>
      <p:sp>
        <p:nvSpPr>
          <p:cNvPr id="3" name="2 İçerik Yer Tutucusu"/>
          <p:cNvSpPr>
            <a:spLocks noGrp="1"/>
          </p:cNvSpPr>
          <p:nvPr>
            <p:ph idx="1"/>
          </p:nvPr>
        </p:nvSpPr>
        <p:spPr/>
        <p:txBody>
          <a:bodyPr>
            <a:normAutofit/>
          </a:bodyPr>
          <a:lstStyle/>
          <a:p>
            <a:pPr>
              <a:lnSpc>
                <a:spcPct val="150000"/>
              </a:lnSpc>
            </a:pPr>
            <a:r>
              <a:rPr lang="tr-TR" sz="2000" dirty="0">
                <a:latin typeface="Comic Sans MS" pitchFamily="66" charset="0"/>
              </a:rPr>
              <a:t>T ve D değerlerinin tümü seçilir,</a:t>
            </a:r>
          </a:p>
          <a:p>
            <a:pPr>
              <a:lnSpc>
                <a:spcPct val="150000"/>
              </a:lnSpc>
            </a:pPr>
            <a:r>
              <a:rPr lang="tr-TR" sz="2000" dirty="0">
                <a:latin typeface="Comic Sans MS" pitchFamily="66" charset="0"/>
              </a:rPr>
              <a:t>Ekle sekmesindeki dağıtım grafikleri arasından “yalnızca işaretçileri olan dağılım” seçilir, </a:t>
            </a:r>
          </a:p>
          <a:p>
            <a:pPr>
              <a:lnSpc>
                <a:spcPct val="150000"/>
              </a:lnSpc>
            </a:pPr>
            <a:r>
              <a:rPr lang="tr-TR" sz="2000" dirty="0">
                <a:latin typeface="Comic Sans MS" pitchFamily="66" charset="0"/>
              </a:rPr>
              <a:t>Noktalardan biri üzerinde sağ tıklanır. “Eğilim çizgisi ekle”  açılır ve eğilim türü “üs” olarak seçilip kapatılır,</a:t>
            </a:r>
          </a:p>
          <a:p>
            <a:pPr>
              <a:lnSpc>
                <a:spcPct val="150000"/>
              </a:lnSpc>
            </a:pPr>
            <a:r>
              <a:rPr lang="tr-TR" sz="2000" dirty="0">
                <a:latin typeface="Comic Sans MS" pitchFamily="66" charset="0"/>
              </a:rPr>
              <a:t>Daha sonra bir önceki işlem bir kez daha tekrarlanır ve “grafik üzerinde denklemi görüntüle” ile “grafik üzerinde R-kare değerini görüntüle” işaretlenip kapatılır.</a:t>
            </a:r>
            <a:endParaRPr lang="tr-T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260648"/>
            <a:ext cx="8640960" cy="6480720"/>
          </a:xfrm>
        </p:spPr>
        <p:txBody>
          <a:bodyPr>
            <a:noAutofit/>
          </a:bodyPr>
          <a:lstStyle/>
          <a:p>
            <a:pPr algn="just">
              <a:lnSpc>
                <a:spcPct val="160000"/>
              </a:lnSpc>
              <a:buNone/>
            </a:pPr>
            <a:r>
              <a:rPr lang="tr-TR" sz="2000" dirty="0"/>
              <a:t>		</a:t>
            </a:r>
            <a:r>
              <a:rPr lang="tr-TR" sz="2000" dirty="0">
                <a:latin typeface="Comic Sans MS" pitchFamily="66" charset="0"/>
              </a:rPr>
              <a:t>3) Ağır bünyeli topraklarda 19. ve 20. saat </a:t>
            </a:r>
          </a:p>
          <a:p>
            <a:pPr algn="just">
              <a:lnSpc>
                <a:spcPct val="160000"/>
              </a:lnSpc>
              <a:buNone/>
            </a:pPr>
            <a:r>
              <a:rPr lang="tr-TR" sz="2000" dirty="0">
                <a:latin typeface="Comic Sans MS" pitchFamily="66" charset="0"/>
              </a:rPr>
              <a:t>		     Orta bünyeli topraklarda 14. ve 15. saat </a:t>
            </a:r>
          </a:p>
          <a:p>
            <a:pPr algn="just">
              <a:lnSpc>
                <a:spcPct val="160000"/>
              </a:lnSpc>
              <a:buNone/>
            </a:pPr>
            <a:r>
              <a:rPr lang="tr-TR" sz="2000" dirty="0">
                <a:latin typeface="Comic Sans MS" pitchFamily="66" charset="0"/>
              </a:rPr>
              <a:t>		     Hafif  bünyeli topraklarda 9. ve 10. saat </a:t>
            </a:r>
          </a:p>
          <a:p>
            <a:pPr algn="just">
              <a:lnSpc>
                <a:spcPct val="160000"/>
              </a:lnSpc>
              <a:buNone/>
            </a:pPr>
            <a:r>
              <a:rPr lang="tr-TR" sz="2000" dirty="0">
                <a:latin typeface="Comic Sans MS" pitchFamily="66" charset="0"/>
              </a:rPr>
              <a:t>için eklemeli su alma eşitliğinden eklemeli su alma (D) hesaplanır. İki değerin farkı mm/h cinsinden su alma hızını verir. </a:t>
            </a:r>
          </a:p>
          <a:p>
            <a:pPr algn="just">
              <a:lnSpc>
                <a:spcPct val="160000"/>
              </a:lnSpc>
              <a:buNone/>
            </a:pPr>
            <a:r>
              <a:rPr lang="tr-TR" sz="2000" dirty="0">
                <a:latin typeface="Comic Sans MS" pitchFamily="66" charset="0"/>
              </a:rPr>
              <a:t>		</a:t>
            </a:r>
            <a:r>
              <a:rPr lang="tr-TR" sz="2000" u="sng" dirty="0">
                <a:latin typeface="Comic Sans MS" pitchFamily="66" charset="0"/>
              </a:rPr>
              <a:t>T = 20 saat =1200 dakika için</a:t>
            </a: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r>
              <a:rPr lang="tr-TR" sz="2000" dirty="0">
                <a:latin typeface="Comic Sans MS" pitchFamily="66" charset="0"/>
              </a:rPr>
              <a:t>		</a:t>
            </a:r>
            <a:r>
              <a:rPr lang="tr-TR" sz="2000" u="sng" dirty="0">
                <a:latin typeface="Comic Sans MS" pitchFamily="66" charset="0"/>
              </a:rPr>
              <a:t>T = 19 saat= 1140 dakika için</a:t>
            </a:r>
          </a:p>
          <a:p>
            <a:pPr algn="just">
              <a:lnSpc>
                <a:spcPct val="160000"/>
              </a:lnSpc>
              <a:buNone/>
            </a:pPr>
            <a:endParaRPr lang="tr-TR" sz="2000" u="sng" dirty="0">
              <a:latin typeface="Comic Sans MS" pitchFamily="66" charset="0"/>
            </a:endParaRPr>
          </a:p>
          <a:p>
            <a:pPr algn="ctr">
              <a:lnSpc>
                <a:spcPct val="160000"/>
              </a:lnSpc>
              <a:spcBef>
                <a:spcPts val="1200"/>
              </a:spcBef>
              <a:buNone/>
            </a:pPr>
            <a:r>
              <a:rPr lang="tr-TR" sz="2000" b="1" dirty="0">
                <a:latin typeface="Comic Sans MS" pitchFamily="66" charset="0"/>
              </a:rPr>
              <a:t>Su alma hızı  =  199.5 – 193.9 = 5.6 mm/h </a:t>
            </a:r>
          </a:p>
          <a:p>
            <a:pPr algn="just">
              <a:lnSpc>
                <a:spcPct val="160000"/>
              </a:lnSpc>
              <a:buNone/>
            </a:pPr>
            <a:endParaRPr lang="tr-TR" sz="2000" u="sng" dirty="0">
              <a:latin typeface="Comic Sans MS" pitchFamily="66" charset="0"/>
            </a:endParaRPr>
          </a:p>
          <a:p>
            <a:pPr algn="just">
              <a:lnSpc>
                <a:spcPct val="160000"/>
              </a:lnSpc>
              <a:buNone/>
            </a:pPr>
            <a:endParaRPr lang="tr-TR" sz="2000" u="sng" dirty="0">
              <a:latin typeface="Comic Sans MS" pitchFamily="66" charset="0"/>
            </a:endParaRPr>
          </a:p>
          <a:p>
            <a:pPr algn="just">
              <a:lnSpc>
                <a:spcPct val="160000"/>
              </a:lnSpc>
              <a:buNone/>
            </a:pPr>
            <a:endParaRPr lang="tr-TR" sz="2000" u="sng"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r>
              <a:rPr lang="tr-TR" sz="2000" dirty="0">
                <a:latin typeface="Comic Sans MS" pitchFamily="66" charset="0"/>
              </a:rPr>
              <a:t>		</a:t>
            </a:r>
          </a:p>
          <a:p>
            <a:pPr algn="just" eaLnBrk="1" hangingPunct="1">
              <a:lnSpc>
                <a:spcPct val="160000"/>
              </a:lnSpc>
              <a:buFont typeface="Wingdings" pitchFamily="2" charset="2"/>
              <a:buNone/>
            </a:pPr>
            <a:r>
              <a:rPr lang="tr-TR" sz="2000" dirty="0">
                <a:latin typeface="Comic Sans MS" pitchFamily="66" charset="0"/>
              </a:rPr>
              <a:t>		    </a:t>
            </a:r>
            <a:endParaRPr lang="en-US" sz="2000" dirty="0">
              <a:latin typeface="Comic Sans MS" pitchFamily="66" charset="0"/>
            </a:endParaRPr>
          </a:p>
          <a:p>
            <a:pPr algn="just" eaLnBrk="1" hangingPunct="1">
              <a:lnSpc>
                <a:spcPct val="160000"/>
              </a:lnSpc>
              <a:buFont typeface="Wingdings" pitchFamily="2" charset="2"/>
              <a:buNone/>
            </a:pPr>
            <a:r>
              <a:rPr lang="tr-TR" sz="2000" dirty="0">
                <a:latin typeface="Comic Sans MS" pitchFamily="66" charset="0"/>
              </a:rPr>
              <a:t>		</a:t>
            </a:r>
            <a:endParaRPr lang="en-US" sz="2000" dirty="0">
              <a:latin typeface="Comic Sans MS" pitchFamily="66" charset="0"/>
            </a:endParaRPr>
          </a:p>
        </p:txBody>
      </p:sp>
      <p:graphicFrame>
        <p:nvGraphicFramePr>
          <p:cNvPr id="33794" name="Object 2"/>
          <p:cNvGraphicFramePr>
            <a:graphicFrameLocks noChangeAspect="1"/>
          </p:cNvGraphicFramePr>
          <p:nvPr/>
        </p:nvGraphicFramePr>
        <p:xfrm>
          <a:off x="1187624" y="3573016"/>
          <a:ext cx="2952328" cy="503237"/>
        </p:xfrm>
        <a:graphic>
          <a:graphicData uri="http://schemas.openxmlformats.org/presentationml/2006/ole">
            <mc:AlternateContent xmlns:mc="http://schemas.openxmlformats.org/markup-compatibility/2006">
              <mc:Choice xmlns:v="urn:schemas-microsoft-com:vml" Requires="v">
                <p:oleObj name="Denklem" r:id="rId2" imgW="1079032" imgH="203112" progId="Equation.3">
                  <p:embed/>
                </p:oleObj>
              </mc:Choice>
              <mc:Fallback>
                <p:oleObj name="Denklem" r:id="rId2" imgW="1079032" imgH="203112" progId="Equation.3">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73016"/>
                        <a:ext cx="295232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1259632" y="4077072"/>
          <a:ext cx="5765800" cy="503237"/>
        </p:xfrm>
        <a:graphic>
          <a:graphicData uri="http://schemas.openxmlformats.org/presentationml/2006/ole">
            <mc:AlternateContent xmlns:mc="http://schemas.openxmlformats.org/markup-compatibility/2006">
              <mc:Choice xmlns:v="urn:schemas-microsoft-com:vml" Requires="v">
                <p:oleObj name="Denklem" r:id="rId4" imgW="2108200" imgH="203200" progId="Equation.3">
                  <p:embed/>
                </p:oleObj>
              </mc:Choice>
              <mc:Fallback>
                <p:oleObj name="Denklem" r:id="rId4" imgW="2108200" imgH="2032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077072"/>
                        <a:ext cx="57658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1259632" y="5301208"/>
          <a:ext cx="5765800" cy="503238"/>
        </p:xfrm>
        <a:graphic>
          <a:graphicData uri="http://schemas.openxmlformats.org/presentationml/2006/ole">
            <mc:AlternateContent xmlns:mc="http://schemas.openxmlformats.org/markup-compatibility/2006">
              <mc:Choice xmlns:v="urn:schemas-microsoft-com:vml" Requires="v">
                <p:oleObj name="Denklem" r:id="rId6" imgW="2108200" imgH="203200" progId="Equation.3">
                  <p:embed/>
                </p:oleObj>
              </mc:Choice>
              <mc:Fallback>
                <p:oleObj name="Denklem" r:id="rId6" imgW="2108200" imgH="2032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5301208"/>
                        <a:ext cx="5765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2800" b="1" dirty="0">
                <a:solidFill>
                  <a:srgbClr val="FF0000"/>
                </a:solidFill>
              </a:rPr>
              <a:t>TOPRAĞIN SU ALMA HIZI (İNFİLTRASYON)</a:t>
            </a:r>
            <a:br>
              <a:rPr lang="en-US" sz="2800" b="1" dirty="0">
                <a:solidFill>
                  <a:srgbClr val="FF0000"/>
                </a:solidFill>
              </a:rPr>
            </a:br>
            <a:endParaRPr lang="en-US" sz="2800" b="1" dirty="0">
              <a:solidFill>
                <a:srgbClr val="FF0000"/>
              </a:solidFill>
            </a:endParaRPr>
          </a:p>
        </p:txBody>
      </p:sp>
      <p:sp>
        <p:nvSpPr>
          <p:cNvPr id="88067" name="Rectangle 3"/>
          <p:cNvSpPr>
            <a:spLocks noGrp="1" noChangeArrowheads="1"/>
          </p:cNvSpPr>
          <p:nvPr>
            <p:ph type="body" idx="1"/>
          </p:nvPr>
        </p:nvSpPr>
        <p:spPr>
          <a:xfrm>
            <a:off x="393700" y="1096963"/>
            <a:ext cx="8356600" cy="5761037"/>
          </a:xfrm>
        </p:spPr>
        <p:txBody>
          <a:bodyPr>
            <a:normAutofit lnSpcReduction="10000"/>
          </a:bodyPr>
          <a:lstStyle/>
          <a:p>
            <a:pPr algn="just" eaLnBrk="1" hangingPunct="1">
              <a:lnSpc>
                <a:spcPct val="150000"/>
              </a:lnSpc>
            </a:pPr>
            <a:r>
              <a:rPr lang="en-US" sz="2000" b="1" dirty="0"/>
              <a:t>	</a:t>
            </a:r>
            <a:r>
              <a:rPr lang="en-US" sz="2200" b="1" dirty="0" err="1">
                <a:latin typeface="Comic Sans MS" pitchFamily="66" charset="0"/>
              </a:rPr>
              <a:t>Toprağın</a:t>
            </a:r>
            <a:r>
              <a:rPr lang="en-US" sz="2200" b="1" dirty="0">
                <a:latin typeface="Comic Sans MS" pitchFamily="66" charset="0"/>
              </a:rPr>
              <a:t> </a:t>
            </a:r>
            <a:r>
              <a:rPr lang="en-US" sz="2200" b="1" dirty="0" err="1">
                <a:latin typeface="Comic Sans MS" pitchFamily="66" charset="0"/>
              </a:rPr>
              <a:t>infiltrasyon</a:t>
            </a:r>
            <a:r>
              <a:rPr lang="en-US" sz="2200" b="1" dirty="0">
                <a:latin typeface="Comic Sans MS" pitchFamily="66" charset="0"/>
              </a:rPr>
              <a:t> </a:t>
            </a:r>
            <a:r>
              <a:rPr lang="en-US" sz="2200" b="1" dirty="0" err="1">
                <a:latin typeface="Comic Sans MS" pitchFamily="66" charset="0"/>
              </a:rPr>
              <a:t>hızı</a:t>
            </a:r>
            <a:r>
              <a:rPr lang="en-US" sz="2200" b="1" dirty="0">
                <a:latin typeface="Comic Sans MS" pitchFamily="66" charset="0"/>
              </a:rPr>
              <a:t> </a:t>
            </a:r>
            <a:r>
              <a:rPr lang="en-US" sz="2200" b="1" dirty="0" err="1">
                <a:latin typeface="Comic Sans MS" pitchFamily="66" charset="0"/>
              </a:rPr>
              <a:t>suyun</a:t>
            </a:r>
            <a:r>
              <a:rPr lang="en-US" sz="2200" b="1" dirty="0">
                <a:latin typeface="Comic Sans MS" pitchFamily="66" charset="0"/>
              </a:rPr>
              <a:t> </a:t>
            </a:r>
            <a:r>
              <a:rPr lang="en-US" sz="2200" b="1" dirty="0" err="1">
                <a:latin typeface="Comic Sans MS" pitchFamily="66" charset="0"/>
              </a:rPr>
              <a:t>belirli</a:t>
            </a:r>
            <a:r>
              <a:rPr lang="en-US" sz="2200" b="1" dirty="0">
                <a:latin typeface="Comic Sans MS" pitchFamily="66" charset="0"/>
              </a:rPr>
              <a:t> </a:t>
            </a:r>
            <a:r>
              <a:rPr lang="en-US" sz="2200" b="1" dirty="0" err="1">
                <a:latin typeface="Comic Sans MS" pitchFamily="66" charset="0"/>
              </a:rPr>
              <a:t>bir</a:t>
            </a:r>
            <a:r>
              <a:rPr lang="en-US" sz="2200" b="1" dirty="0">
                <a:latin typeface="Comic Sans MS" pitchFamily="66" charset="0"/>
              </a:rPr>
              <a:t> zaman </a:t>
            </a:r>
            <a:r>
              <a:rPr lang="en-US" sz="2200" b="1" dirty="0" err="1">
                <a:latin typeface="Comic Sans MS" pitchFamily="66" charset="0"/>
              </a:rPr>
              <a:t>süresinde</a:t>
            </a:r>
            <a:r>
              <a:rPr lang="en-US" sz="2200" b="1" dirty="0">
                <a:latin typeface="Comic Sans MS" pitchFamily="66" charset="0"/>
              </a:rPr>
              <a:t> </a:t>
            </a:r>
            <a:r>
              <a:rPr lang="en-US" sz="2200" b="1" dirty="0" err="1">
                <a:latin typeface="Comic Sans MS" pitchFamily="66" charset="0"/>
              </a:rPr>
              <a:t>belirli</a:t>
            </a:r>
            <a:r>
              <a:rPr lang="en-US" sz="2200" b="1" dirty="0">
                <a:latin typeface="Comic Sans MS" pitchFamily="66" charset="0"/>
              </a:rPr>
              <a:t> </a:t>
            </a:r>
            <a:r>
              <a:rPr lang="en-US" sz="2200" b="1" dirty="0" err="1">
                <a:latin typeface="Comic Sans MS" pitchFamily="66" charset="0"/>
              </a:rPr>
              <a:t>bir</a:t>
            </a:r>
            <a:r>
              <a:rPr lang="en-US" sz="2200" b="1" dirty="0">
                <a:latin typeface="Comic Sans MS" pitchFamily="66" charset="0"/>
              </a:rPr>
              <a:t> </a:t>
            </a:r>
            <a:r>
              <a:rPr lang="en-US" sz="2200" b="1" dirty="0" err="1">
                <a:latin typeface="Comic Sans MS" pitchFamily="66" charset="0"/>
              </a:rPr>
              <a:t>yüzeyden</a:t>
            </a:r>
            <a:r>
              <a:rPr lang="en-US" sz="2200" b="1" dirty="0">
                <a:latin typeface="Comic Sans MS" pitchFamily="66" charset="0"/>
              </a:rPr>
              <a:t> </a:t>
            </a:r>
            <a:r>
              <a:rPr lang="en-US" sz="2200" b="1" dirty="0" err="1">
                <a:latin typeface="Comic Sans MS" pitchFamily="66" charset="0"/>
              </a:rPr>
              <a:t>toprak</a:t>
            </a:r>
            <a:r>
              <a:rPr lang="en-US" sz="2200" b="1" dirty="0">
                <a:latin typeface="Comic Sans MS" pitchFamily="66" charset="0"/>
              </a:rPr>
              <a:t> </a:t>
            </a:r>
            <a:r>
              <a:rPr lang="en-US" sz="2200" b="1" dirty="0" err="1">
                <a:latin typeface="Comic Sans MS" pitchFamily="66" charset="0"/>
              </a:rPr>
              <a:t>içerisine</a:t>
            </a:r>
            <a:r>
              <a:rPr lang="en-US" sz="2200" b="1" dirty="0">
                <a:latin typeface="Comic Sans MS" pitchFamily="66" charset="0"/>
              </a:rPr>
              <a:t> </a:t>
            </a:r>
            <a:r>
              <a:rPr lang="en-US" sz="2200" b="1" dirty="0" err="1">
                <a:latin typeface="Comic Sans MS" pitchFamily="66" charset="0"/>
              </a:rPr>
              <a:t>düşey</a:t>
            </a:r>
            <a:r>
              <a:rPr lang="en-US" sz="2200" b="1" dirty="0">
                <a:latin typeface="Comic Sans MS" pitchFamily="66" charset="0"/>
              </a:rPr>
              <a:t> </a:t>
            </a:r>
            <a:r>
              <a:rPr lang="en-US" sz="2200" b="1" dirty="0" err="1">
                <a:latin typeface="Comic Sans MS" pitchFamily="66" charset="0"/>
              </a:rPr>
              <a:t>olarak</a:t>
            </a:r>
            <a:r>
              <a:rPr lang="en-US" sz="2200" b="1" dirty="0">
                <a:latin typeface="Comic Sans MS" pitchFamily="66" charset="0"/>
              </a:rPr>
              <a:t> </a:t>
            </a:r>
            <a:r>
              <a:rPr lang="en-US" sz="2200" b="1" dirty="0" err="1">
                <a:latin typeface="Comic Sans MS" pitchFamily="66" charset="0"/>
              </a:rPr>
              <a:t>girme</a:t>
            </a:r>
            <a:r>
              <a:rPr lang="en-US" sz="2200" b="1" dirty="0">
                <a:latin typeface="Comic Sans MS" pitchFamily="66" charset="0"/>
              </a:rPr>
              <a:t> </a:t>
            </a:r>
            <a:r>
              <a:rPr lang="en-US" sz="2200" b="1" dirty="0" err="1">
                <a:latin typeface="Comic Sans MS" pitchFamily="66" charset="0"/>
              </a:rPr>
              <a:t>hızıdır</a:t>
            </a:r>
            <a:r>
              <a:rPr lang="en-US" sz="2200" b="1" dirty="0">
                <a:latin typeface="Comic Sans MS" pitchFamily="66" charset="0"/>
              </a:rPr>
              <a:t>. </a:t>
            </a:r>
            <a:r>
              <a:rPr lang="en-US" sz="2200" b="1" dirty="0" err="1">
                <a:latin typeface="Comic Sans MS" pitchFamily="66" charset="0"/>
              </a:rPr>
              <a:t>Hız</a:t>
            </a:r>
            <a:r>
              <a:rPr lang="en-US" sz="2200" b="1" dirty="0">
                <a:latin typeface="Comic Sans MS" pitchFamily="66" charset="0"/>
              </a:rPr>
              <a:t> </a:t>
            </a:r>
            <a:r>
              <a:rPr lang="en-US" sz="2200" b="1" dirty="0" err="1">
                <a:latin typeface="Comic Sans MS" pitchFamily="66" charset="0"/>
              </a:rPr>
              <a:t>boyutuna</a:t>
            </a:r>
            <a:r>
              <a:rPr lang="en-US" sz="2200" b="1" dirty="0">
                <a:latin typeface="Comic Sans MS" pitchFamily="66" charset="0"/>
              </a:rPr>
              <a:t> </a:t>
            </a:r>
            <a:r>
              <a:rPr lang="en-US" sz="2200" b="1" dirty="0" err="1">
                <a:latin typeface="Comic Sans MS" pitchFamily="66" charset="0"/>
              </a:rPr>
              <a:t>sahip</a:t>
            </a:r>
            <a:r>
              <a:rPr lang="en-US" sz="2200" b="1" dirty="0">
                <a:latin typeface="Comic Sans MS" pitchFamily="66" charset="0"/>
              </a:rPr>
              <a:t> </a:t>
            </a:r>
            <a:r>
              <a:rPr lang="en-US" sz="2200" b="1" dirty="0" err="1">
                <a:latin typeface="Comic Sans MS" pitchFamily="66" charset="0"/>
              </a:rPr>
              <a:t>olan</a:t>
            </a:r>
            <a:r>
              <a:rPr lang="en-US" sz="2200" b="1" dirty="0">
                <a:latin typeface="Comic Sans MS" pitchFamily="66" charset="0"/>
              </a:rPr>
              <a:t> </a:t>
            </a:r>
            <a:r>
              <a:rPr lang="en-US" sz="2200" b="1" dirty="0" err="1">
                <a:latin typeface="Comic Sans MS" pitchFamily="66" charset="0"/>
              </a:rPr>
              <a:t>infiltrasyon</a:t>
            </a:r>
            <a:r>
              <a:rPr lang="en-US" sz="2200" b="1" dirty="0">
                <a:latin typeface="Comic Sans MS" pitchFamily="66" charset="0"/>
              </a:rPr>
              <a:t> </a:t>
            </a:r>
            <a:r>
              <a:rPr lang="en-US" sz="2200" b="1" dirty="0" err="1">
                <a:latin typeface="Comic Sans MS" pitchFamily="66" charset="0"/>
              </a:rPr>
              <a:t>hızı</a:t>
            </a:r>
            <a:r>
              <a:rPr lang="en-US" sz="2200" b="1" dirty="0">
                <a:latin typeface="Comic Sans MS" pitchFamily="66" charset="0"/>
              </a:rPr>
              <a:t> </a:t>
            </a:r>
            <a:r>
              <a:rPr lang="en-US" sz="2200" b="1" dirty="0">
                <a:solidFill>
                  <a:srgbClr val="FF0000"/>
                </a:solidFill>
                <a:latin typeface="Comic Sans MS" pitchFamily="66" charset="0"/>
              </a:rPr>
              <a:t>cm/h</a:t>
            </a:r>
            <a:r>
              <a:rPr lang="en-US" sz="2200" b="1" dirty="0">
                <a:latin typeface="Comic Sans MS" pitchFamily="66" charset="0"/>
              </a:rPr>
              <a:t> </a:t>
            </a:r>
            <a:r>
              <a:rPr lang="en-US" sz="2200" b="1" dirty="0" err="1">
                <a:latin typeface="Comic Sans MS" pitchFamily="66" charset="0"/>
              </a:rPr>
              <a:t>veya</a:t>
            </a:r>
            <a:r>
              <a:rPr lang="en-US" sz="2200" b="1" dirty="0">
                <a:latin typeface="Comic Sans MS" pitchFamily="66" charset="0"/>
              </a:rPr>
              <a:t> </a:t>
            </a:r>
            <a:r>
              <a:rPr lang="en-US" sz="2200" b="1" dirty="0">
                <a:solidFill>
                  <a:srgbClr val="FF0000"/>
                </a:solidFill>
                <a:latin typeface="Comic Sans MS" pitchFamily="66" charset="0"/>
              </a:rPr>
              <a:t>mm/h</a:t>
            </a:r>
            <a:r>
              <a:rPr lang="en-US" sz="2200" b="1" dirty="0">
                <a:latin typeface="Comic Sans MS" pitchFamily="66" charset="0"/>
              </a:rPr>
              <a:t> </a:t>
            </a:r>
            <a:r>
              <a:rPr lang="en-US" sz="2200" b="1" dirty="0" err="1">
                <a:latin typeface="Comic Sans MS" pitchFamily="66" charset="0"/>
              </a:rPr>
              <a:t>olarak</a:t>
            </a:r>
            <a:r>
              <a:rPr lang="en-US" sz="2200" b="1" dirty="0">
                <a:latin typeface="Comic Sans MS" pitchFamily="66" charset="0"/>
              </a:rPr>
              <a:t> </a:t>
            </a:r>
            <a:r>
              <a:rPr lang="en-US" sz="2200" b="1" dirty="0" err="1">
                <a:latin typeface="Comic Sans MS" pitchFamily="66" charset="0"/>
              </a:rPr>
              <a:t>ifade</a:t>
            </a:r>
            <a:r>
              <a:rPr lang="en-US" sz="2200" b="1" dirty="0">
                <a:latin typeface="Comic Sans MS" pitchFamily="66" charset="0"/>
              </a:rPr>
              <a:t> </a:t>
            </a:r>
            <a:r>
              <a:rPr lang="en-US" sz="2200" b="1" dirty="0" err="1">
                <a:latin typeface="Comic Sans MS" pitchFamily="66" charset="0"/>
              </a:rPr>
              <a:t>edilir</a:t>
            </a:r>
            <a:r>
              <a:rPr lang="en-US" sz="2200" b="1" dirty="0">
                <a:latin typeface="Comic Sans MS" pitchFamily="66" charset="0"/>
              </a:rPr>
              <a:t>. Su alma </a:t>
            </a:r>
            <a:r>
              <a:rPr lang="en-US" sz="2200" b="1" dirty="0" err="1">
                <a:latin typeface="Comic Sans MS" pitchFamily="66" charset="0"/>
              </a:rPr>
              <a:t>hızı</a:t>
            </a:r>
            <a:r>
              <a:rPr lang="en-US" sz="2200" b="1" dirty="0">
                <a:latin typeface="Comic Sans MS" pitchFamily="66" charset="0"/>
              </a:rPr>
              <a:t> </a:t>
            </a:r>
            <a:r>
              <a:rPr lang="en-US" sz="2200" b="1" dirty="0" err="1">
                <a:latin typeface="Comic Sans MS" pitchFamily="66" charset="0"/>
              </a:rPr>
              <a:t>yağmurlardan</a:t>
            </a:r>
            <a:r>
              <a:rPr lang="en-US" sz="2200" b="1" dirty="0">
                <a:latin typeface="Comic Sans MS" pitchFamily="66" charset="0"/>
              </a:rPr>
              <a:t> </a:t>
            </a:r>
            <a:r>
              <a:rPr lang="en-US" sz="2200" b="1" dirty="0" err="1">
                <a:latin typeface="Comic Sans MS" pitchFamily="66" charset="0"/>
              </a:rPr>
              <a:t>sonra</a:t>
            </a:r>
            <a:r>
              <a:rPr lang="en-US" sz="2200" b="1" dirty="0">
                <a:latin typeface="Comic Sans MS" pitchFamily="66" charset="0"/>
              </a:rPr>
              <a:t> </a:t>
            </a:r>
            <a:r>
              <a:rPr lang="en-US" sz="2200" b="1" dirty="0" err="1">
                <a:latin typeface="Comic Sans MS" pitchFamily="66" charset="0"/>
              </a:rPr>
              <a:t>yüzey</a:t>
            </a:r>
            <a:r>
              <a:rPr lang="en-US" sz="2200" b="1" dirty="0">
                <a:latin typeface="Comic Sans MS" pitchFamily="66" charset="0"/>
              </a:rPr>
              <a:t> </a:t>
            </a:r>
            <a:r>
              <a:rPr lang="en-US" sz="2200" b="1" dirty="0" err="1">
                <a:latin typeface="Comic Sans MS" pitchFamily="66" charset="0"/>
              </a:rPr>
              <a:t>akışa</a:t>
            </a:r>
            <a:r>
              <a:rPr lang="en-US" sz="2200" b="1" dirty="0">
                <a:latin typeface="Comic Sans MS" pitchFamily="66" charset="0"/>
              </a:rPr>
              <a:t> </a:t>
            </a:r>
            <a:r>
              <a:rPr lang="en-US" sz="2200" b="1" dirty="0" err="1">
                <a:latin typeface="Comic Sans MS" pitchFamily="66" charset="0"/>
              </a:rPr>
              <a:t>geçecek</a:t>
            </a:r>
            <a:r>
              <a:rPr lang="en-US" sz="2200" b="1" dirty="0">
                <a:latin typeface="Comic Sans MS" pitchFamily="66" charset="0"/>
              </a:rPr>
              <a:t> </a:t>
            </a:r>
            <a:r>
              <a:rPr lang="en-US" sz="2200" b="1" dirty="0" err="1">
                <a:latin typeface="Comic Sans MS" pitchFamily="66" charset="0"/>
              </a:rPr>
              <a:t>su</a:t>
            </a:r>
            <a:r>
              <a:rPr lang="en-US" sz="2200" b="1" dirty="0">
                <a:latin typeface="Comic Sans MS" pitchFamily="66" charset="0"/>
              </a:rPr>
              <a:t> </a:t>
            </a:r>
            <a:r>
              <a:rPr lang="en-US" sz="2200" b="1" dirty="0" err="1">
                <a:latin typeface="Comic Sans MS" pitchFamily="66" charset="0"/>
              </a:rPr>
              <a:t>miktarının</a:t>
            </a:r>
            <a:r>
              <a:rPr lang="en-US" sz="2200" b="1" dirty="0">
                <a:latin typeface="Comic Sans MS" pitchFamily="66" charset="0"/>
              </a:rPr>
              <a:t> </a:t>
            </a:r>
            <a:r>
              <a:rPr lang="en-US" sz="2200" b="1" dirty="0" err="1">
                <a:latin typeface="Comic Sans MS" pitchFamily="66" charset="0"/>
              </a:rPr>
              <a:t>belirlenmesinde</a:t>
            </a:r>
            <a:r>
              <a:rPr lang="en-US" sz="2200" b="1" dirty="0">
                <a:latin typeface="Comic Sans MS" pitchFamily="66" charset="0"/>
              </a:rPr>
              <a:t> </a:t>
            </a:r>
            <a:r>
              <a:rPr lang="en-US" sz="2200" b="1" dirty="0" err="1">
                <a:latin typeface="Comic Sans MS" pitchFamily="66" charset="0"/>
              </a:rPr>
              <a:t>ve</a:t>
            </a:r>
            <a:r>
              <a:rPr lang="en-US" sz="2200" b="1" dirty="0">
                <a:latin typeface="Comic Sans MS" pitchFamily="66" charset="0"/>
              </a:rPr>
              <a:t> </a:t>
            </a:r>
            <a:r>
              <a:rPr lang="en-US" sz="2200" b="1" dirty="0" err="1">
                <a:latin typeface="Comic Sans MS" pitchFamily="66" charset="0"/>
              </a:rPr>
              <a:t>sulama</a:t>
            </a:r>
            <a:r>
              <a:rPr lang="en-US" sz="2200" b="1" dirty="0">
                <a:latin typeface="Comic Sans MS" pitchFamily="66" charset="0"/>
              </a:rPr>
              <a:t> </a:t>
            </a:r>
            <a:r>
              <a:rPr lang="en-US" sz="2200" b="1" dirty="0" err="1">
                <a:latin typeface="Comic Sans MS" pitchFamily="66" charset="0"/>
              </a:rPr>
              <a:t>yöntemlerinin</a:t>
            </a:r>
            <a:r>
              <a:rPr lang="en-US" sz="2200" b="1" dirty="0">
                <a:latin typeface="Comic Sans MS" pitchFamily="66" charset="0"/>
              </a:rPr>
              <a:t> </a:t>
            </a:r>
            <a:r>
              <a:rPr lang="en-US" sz="2200" b="1" dirty="0" err="1">
                <a:latin typeface="Comic Sans MS" pitchFamily="66" charset="0"/>
              </a:rPr>
              <a:t>seçilerek</a:t>
            </a:r>
            <a:r>
              <a:rPr lang="en-US" sz="2200" b="1" dirty="0">
                <a:latin typeface="Comic Sans MS" pitchFamily="66" charset="0"/>
              </a:rPr>
              <a:t> </a:t>
            </a:r>
            <a:r>
              <a:rPr lang="en-US" sz="2200" b="1" dirty="0" err="1">
                <a:latin typeface="Comic Sans MS" pitchFamily="66" charset="0"/>
              </a:rPr>
              <a:t>projelendirilmesinde</a:t>
            </a:r>
            <a:r>
              <a:rPr lang="en-US" sz="2200" b="1" dirty="0">
                <a:latin typeface="Comic Sans MS" pitchFamily="66" charset="0"/>
              </a:rPr>
              <a:t> </a:t>
            </a:r>
            <a:r>
              <a:rPr lang="en-US" sz="2200" b="1" dirty="0" err="1">
                <a:latin typeface="Comic Sans MS" pitchFamily="66" charset="0"/>
              </a:rPr>
              <a:t>kullanılır</a:t>
            </a:r>
            <a:r>
              <a:rPr lang="en-US" sz="2200" b="1" dirty="0">
                <a:latin typeface="Comic Sans MS" pitchFamily="66" charset="0"/>
              </a:rPr>
              <a:t>. </a:t>
            </a:r>
            <a:r>
              <a:rPr lang="en-US" sz="2200" b="1" dirty="0" err="1">
                <a:latin typeface="Comic Sans MS" pitchFamily="66" charset="0"/>
              </a:rPr>
              <a:t>İnfiltrasyon</a:t>
            </a:r>
            <a:r>
              <a:rPr lang="en-US" sz="2200" b="1" dirty="0">
                <a:latin typeface="Comic Sans MS" pitchFamily="66" charset="0"/>
              </a:rPr>
              <a:t> </a:t>
            </a:r>
            <a:r>
              <a:rPr lang="en-US" sz="2200" b="1" dirty="0" err="1">
                <a:latin typeface="Comic Sans MS" pitchFamily="66" charset="0"/>
              </a:rPr>
              <a:t>hızı</a:t>
            </a:r>
            <a:r>
              <a:rPr lang="en-US" sz="2200" b="1" dirty="0">
                <a:latin typeface="Comic Sans MS" pitchFamily="66" charset="0"/>
              </a:rPr>
              <a:t> </a:t>
            </a:r>
            <a:r>
              <a:rPr lang="en-US" sz="2200" b="1" dirty="0" err="1">
                <a:latin typeface="Comic Sans MS" pitchFamily="66" charset="0"/>
              </a:rPr>
              <a:t>yüzey</a:t>
            </a:r>
            <a:r>
              <a:rPr lang="en-US" sz="2200" b="1" dirty="0">
                <a:latin typeface="Comic Sans MS" pitchFamily="66" charset="0"/>
              </a:rPr>
              <a:t> </a:t>
            </a:r>
            <a:r>
              <a:rPr lang="en-US" sz="2200" b="1" dirty="0" err="1">
                <a:latin typeface="Comic Sans MS" pitchFamily="66" charset="0"/>
              </a:rPr>
              <a:t>sulama</a:t>
            </a:r>
            <a:r>
              <a:rPr lang="en-US" sz="2200" b="1" dirty="0">
                <a:latin typeface="Comic Sans MS" pitchFamily="66" charset="0"/>
              </a:rPr>
              <a:t> </a:t>
            </a:r>
            <a:r>
              <a:rPr lang="en-US" sz="2200" b="1" dirty="0" err="1">
                <a:latin typeface="Comic Sans MS" pitchFamily="66" charset="0"/>
              </a:rPr>
              <a:t>yöntemlerinde</a:t>
            </a:r>
            <a:r>
              <a:rPr lang="tr-TR" sz="2200" b="1" dirty="0">
                <a:latin typeface="Comic Sans MS" pitchFamily="66" charset="0"/>
              </a:rPr>
              <a:t>;</a:t>
            </a:r>
            <a:r>
              <a:rPr lang="en-US" sz="2200" b="1" dirty="0">
                <a:latin typeface="Comic Sans MS" pitchFamily="66" charset="0"/>
              </a:rPr>
              <a:t> </a:t>
            </a:r>
            <a:r>
              <a:rPr lang="en-US" sz="2200" b="1" dirty="0" err="1">
                <a:solidFill>
                  <a:srgbClr val="FF0000"/>
                </a:solidFill>
                <a:latin typeface="Comic Sans MS" pitchFamily="66" charset="0"/>
              </a:rPr>
              <a:t>akış</a:t>
            </a:r>
            <a:r>
              <a:rPr lang="en-US" sz="2200" b="1" dirty="0">
                <a:solidFill>
                  <a:srgbClr val="FF0000"/>
                </a:solidFill>
                <a:latin typeface="Comic Sans MS" pitchFamily="66" charset="0"/>
              </a:rPr>
              <a:t> </a:t>
            </a:r>
            <a:r>
              <a:rPr lang="en-US" sz="2200" b="1" dirty="0" err="1">
                <a:solidFill>
                  <a:srgbClr val="FF0000"/>
                </a:solidFill>
                <a:latin typeface="Comic Sans MS" pitchFamily="66" charset="0"/>
              </a:rPr>
              <a:t>uzunlukları</a:t>
            </a:r>
            <a:r>
              <a:rPr lang="en-US" sz="2200" b="1" dirty="0">
                <a:latin typeface="Comic Sans MS" pitchFamily="66" charset="0"/>
              </a:rPr>
              <a:t> </a:t>
            </a:r>
            <a:r>
              <a:rPr lang="en-US" sz="2200" b="1" dirty="0" err="1">
                <a:latin typeface="Comic Sans MS" pitchFamily="66" charset="0"/>
              </a:rPr>
              <a:t>ve</a:t>
            </a:r>
            <a:r>
              <a:rPr lang="en-US" sz="2200" b="1" dirty="0">
                <a:latin typeface="Comic Sans MS" pitchFamily="66" charset="0"/>
              </a:rPr>
              <a:t> </a:t>
            </a:r>
            <a:r>
              <a:rPr lang="en-US" sz="2200" b="1" dirty="0" err="1">
                <a:solidFill>
                  <a:srgbClr val="FF0000"/>
                </a:solidFill>
                <a:latin typeface="Comic Sans MS" pitchFamily="66" charset="0"/>
              </a:rPr>
              <a:t>debinin</a:t>
            </a:r>
            <a:r>
              <a:rPr lang="en-US" sz="2200" b="1" dirty="0">
                <a:latin typeface="Comic Sans MS" pitchFamily="66" charset="0"/>
              </a:rPr>
              <a:t>, </a:t>
            </a:r>
            <a:r>
              <a:rPr lang="en-US" sz="2200" b="1" dirty="0" err="1">
                <a:latin typeface="Comic Sans MS" pitchFamily="66" charset="0"/>
              </a:rPr>
              <a:t>yağmurlama</a:t>
            </a:r>
            <a:r>
              <a:rPr lang="en-US" sz="2200" b="1" dirty="0">
                <a:latin typeface="Comic Sans MS" pitchFamily="66" charset="0"/>
              </a:rPr>
              <a:t> </a:t>
            </a:r>
            <a:r>
              <a:rPr lang="en-US" sz="2200" b="1" dirty="0" err="1">
                <a:latin typeface="Comic Sans MS" pitchFamily="66" charset="0"/>
              </a:rPr>
              <a:t>sulama</a:t>
            </a:r>
            <a:r>
              <a:rPr lang="en-US" sz="2200" b="1" dirty="0">
                <a:latin typeface="Comic Sans MS" pitchFamily="66" charset="0"/>
              </a:rPr>
              <a:t> </a:t>
            </a:r>
            <a:r>
              <a:rPr lang="en-US" sz="2200" b="1" dirty="0" err="1">
                <a:latin typeface="Comic Sans MS" pitchFamily="66" charset="0"/>
              </a:rPr>
              <a:t>yöntemlerinde</a:t>
            </a:r>
            <a:r>
              <a:rPr lang="tr-TR" sz="2200" b="1" dirty="0">
                <a:latin typeface="Comic Sans MS" pitchFamily="66" charset="0"/>
              </a:rPr>
              <a:t>;</a:t>
            </a:r>
            <a:r>
              <a:rPr lang="en-US" sz="2200" b="1" dirty="0">
                <a:latin typeface="Comic Sans MS" pitchFamily="66" charset="0"/>
              </a:rPr>
              <a:t> </a:t>
            </a:r>
            <a:r>
              <a:rPr lang="en-US" sz="2200" b="1" dirty="0" err="1">
                <a:solidFill>
                  <a:srgbClr val="FF0000"/>
                </a:solidFill>
                <a:latin typeface="Comic Sans MS" pitchFamily="66" charset="0"/>
              </a:rPr>
              <a:t>başlık</a:t>
            </a:r>
            <a:r>
              <a:rPr lang="en-US" sz="2200" b="1" dirty="0">
                <a:solidFill>
                  <a:srgbClr val="FF0000"/>
                </a:solidFill>
                <a:latin typeface="Comic Sans MS" pitchFamily="66" charset="0"/>
              </a:rPr>
              <a:t> </a:t>
            </a:r>
            <a:r>
              <a:rPr lang="en-US" sz="2200" b="1" dirty="0" err="1">
                <a:solidFill>
                  <a:srgbClr val="FF0000"/>
                </a:solidFill>
                <a:latin typeface="Comic Sans MS" pitchFamily="66" charset="0"/>
              </a:rPr>
              <a:t>debisi</a:t>
            </a:r>
            <a:r>
              <a:rPr lang="en-US" sz="2200" b="1" dirty="0">
                <a:latin typeface="Comic Sans MS" pitchFamily="66" charset="0"/>
              </a:rPr>
              <a:t> </a:t>
            </a:r>
            <a:r>
              <a:rPr lang="en-US" sz="2200" b="1" dirty="0" err="1">
                <a:latin typeface="Comic Sans MS" pitchFamily="66" charset="0"/>
              </a:rPr>
              <a:t>ve</a:t>
            </a:r>
            <a:r>
              <a:rPr lang="en-US" sz="2200" b="1" dirty="0">
                <a:latin typeface="Comic Sans MS" pitchFamily="66" charset="0"/>
              </a:rPr>
              <a:t> </a:t>
            </a:r>
            <a:r>
              <a:rPr lang="en-US" sz="2200" b="1" dirty="0" err="1">
                <a:solidFill>
                  <a:srgbClr val="FF0000"/>
                </a:solidFill>
                <a:latin typeface="Comic Sans MS" pitchFamily="66" charset="0"/>
              </a:rPr>
              <a:t>tertip</a:t>
            </a:r>
            <a:r>
              <a:rPr lang="en-US" sz="2200" b="1" dirty="0">
                <a:solidFill>
                  <a:srgbClr val="FF0000"/>
                </a:solidFill>
                <a:latin typeface="Comic Sans MS" pitchFamily="66" charset="0"/>
              </a:rPr>
              <a:t> </a:t>
            </a:r>
            <a:r>
              <a:rPr lang="en-US" sz="2200" b="1" dirty="0" err="1">
                <a:solidFill>
                  <a:srgbClr val="FF0000"/>
                </a:solidFill>
                <a:latin typeface="Comic Sans MS" pitchFamily="66" charset="0"/>
              </a:rPr>
              <a:t>aralıklarının</a:t>
            </a:r>
            <a:r>
              <a:rPr lang="en-US" sz="2200" b="1" dirty="0">
                <a:latin typeface="Comic Sans MS" pitchFamily="66" charset="0"/>
              </a:rPr>
              <a:t>, </a:t>
            </a:r>
            <a:r>
              <a:rPr lang="en-US" sz="2200" b="1" dirty="0" err="1">
                <a:latin typeface="Comic Sans MS" pitchFamily="66" charset="0"/>
              </a:rPr>
              <a:t>damla</a:t>
            </a:r>
            <a:r>
              <a:rPr lang="en-US" sz="2200" b="1" dirty="0">
                <a:latin typeface="Comic Sans MS" pitchFamily="66" charset="0"/>
              </a:rPr>
              <a:t> </a:t>
            </a:r>
            <a:r>
              <a:rPr lang="en-US" sz="2200" b="1" dirty="0" err="1">
                <a:latin typeface="Comic Sans MS" pitchFamily="66" charset="0"/>
              </a:rPr>
              <a:t>sulama</a:t>
            </a:r>
            <a:r>
              <a:rPr lang="en-US" sz="2200" b="1" dirty="0">
                <a:latin typeface="Comic Sans MS" pitchFamily="66" charset="0"/>
              </a:rPr>
              <a:t> </a:t>
            </a:r>
            <a:r>
              <a:rPr lang="en-US" sz="2200" b="1" dirty="0" err="1">
                <a:latin typeface="Comic Sans MS" pitchFamily="66" charset="0"/>
              </a:rPr>
              <a:t>yönteminde</a:t>
            </a:r>
            <a:r>
              <a:rPr lang="en-US" sz="2200" b="1" dirty="0">
                <a:latin typeface="Comic Sans MS" pitchFamily="66" charset="0"/>
              </a:rPr>
              <a:t> de</a:t>
            </a:r>
            <a:r>
              <a:rPr lang="tr-TR" sz="2200" b="1" dirty="0">
                <a:latin typeface="Comic Sans MS" pitchFamily="66" charset="0"/>
              </a:rPr>
              <a:t>;</a:t>
            </a:r>
            <a:r>
              <a:rPr lang="en-US" sz="2200" b="1" dirty="0">
                <a:latin typeface="Comic Sans MS" pitchFamily="66" charset="0"/>
              </a:rPr>
              <a:t> </a:t>
            </a:r>
            <a:r>
              <a:rPr lang="en-US" sz="2200" b="1" dirty="0" err="1">
                <a:solidFill>
                  <a:srgbClr val="FF0000"/>
                </a:solidFill>
                <a:latin typeface="Comic Sans MS" pitchFamily="66" charset="0"/>
              </a:rPr>
              <a:t>damlatıcı</a:t>
            </a:r>
            <a:r>
              <a:rPr lang="en-US" sz="2200" b="1" dirty="0">
                <a:solidFill>
                  <a:srgbClr val="FF0000"/>
                </a:solidFill>
                <a:latin typeface="Comic Sans MS" pitchFamily="66" charset="0"/>
              </a:rPr>
              <a:t> </a:t>
            </a:r>
            <a:r>
              <a:rPr lang="en-US" sz="2200" b="1" dirty="0" err="1">
                <a:solidFill>
                  <a:srgbClr val="FF0000"/>
                </a:solidFill>
                <a:latin typeface="Comic Sans MS" pitchFamily="66" charset="0"/>
              </a:rPr>
              <a:t>debisi</a:t>
            </a:r>
            <a:r>
              <a:rPr lang="en-US" sz="2200" b="1" dirty="0">
                <a:latin typeface="Comic Sans MS" pitchFamily="66" charset="0"/>
              </a:rPr>
              <a:t> </a:t>
            </a:r>
            <a:r>
              <a:rPr lang="en-US" sz="2200" b="1" dirty="0" err="1">
                <a:latin typeface="Comic Sans MS" pitchFamily="66" charset="0"/>
              </a:rPr>
              <a:t>ve</a:t>
            </a:r>
            <a:r>
              <a:rPr lang="en-US" sz="2200" b="1" dirty="0">
                <a:latin typeface="Comic Sans MS" pitchFamily="66" charset="0"/>
              </a:rPr>
              <a:t> </a:t>
            </a:r>
            <a:r>
              <a:rPr lang="en-US" sz="2200" b="1" dirty="0" err="1">
                <a:solidFill>
                  <a:srgbClr val="FF0000"/>
                </a:solidFill>
                <a:latin typeface="Comic Sans MS" pitchFamily="66" charset="0"/>
              </a:rPr>
              <a:t>damlatıcı</a:t>
            </a:r>
            <a:r>
              <a:rPr lang="en-US" sz="2200" b="1" dirty="0">
                <a:solidFill>
                  <a:srgbClr val="FF0000"/>
                </a:solidFill>
                <a:latin typeface="Comic Sans MS" pitchFamily="66" charset="0"/>
              </a:rPr>
              <a:t> </a:t>
            </a:r>
            <a:r>
              <a:rPr lang="en-US" sz="2200" b="1" dirty="0" err="1">
                <a:solidFill>
                  <a:srgbClr val="FF0000"/>
                </a:solidFill>
                <a:latin typeface="Comic Sans MS" pitchFamily="66" charset="0"/>
              </a:rPr>
              <a:t>aralığının</a:t>
            </a:r>
            <a:r>
              <a:rPr lang="en-US" sz="2200" b="1" dirty="0">
                <a:latin typeface="Comic Sans MS" pitchFamily="66" charset="0"/>
              </a:rPr>
              <a:t> </a:t>
            </a:r>
            <a:r>
              <a:rPr lang="en-US" sz="2200" b="1" dirty="0" err="1">
                <a:latin typeface="Comic Sans MS" pitchFamily="66" charset="0"/>
              </a:rPr>
              <a:t>belirlenmesinde</a:t>
            </a:r>
            <a:r>
              <a:rPr lang="en-US" sz="2200" b="1" dirty="0">
                <a:latin typeface="Comic Sans MS" pitchFamily="66" charset="0"/>
              </a:rPr>
              <a:t> </a:t>
            </a:r>
            <a:r>
              <a:rPr lang="en-US" sz="2200" b="1" dirty="0" err="1">
                <a:latin typeface="Comic Sans MS" pitchFamily="66" charset="0"/>
              </a:rPr>
              <a:t>rol</a:t>
            </a:r>
            <a:r>
              <a:rPr lang="en-US" sz="2200" b="1" dirty="0">
                <a:latin typeface="Comic Sans MS" pitchFamily="66" charset="0"/>
              </a:rPr>
              <a:t> </a:t>
            </a:r>
            <a:r>
              <a:rPr lang="en-US" sz="2200" b="1" dirty="0" err="1">
                <a:latin typeface="Comic Sans MS" pitchFamily="66" charset="0"/>
              </a:rPr>
              <a:t>oynar</a:t>
            </a:r>
            <a:r>
              <a:rPr lang="en-US" sz="2200" b="1" dirty="0">
                <a:latin typeface="Comic Sans MS" pitchFamily="66" charset="0"/>
              </a:rPr>
              <a:t>. </a:t>
            </a:r>
            <a:endParaRPr lang="en-US" sz="2500" b="1" dirty="0">
              <a:latin typeface="Comic Sans MS" pitchFamily="66" charset="0"/>
            </a:endParaRPr>
          </a:p>
          <a:p>
            <a:pPr marL="0" indent="0" algn="just" eaLnBrk="1" hangingPunct="1">
              <a:lnSpc>
                <a:spcPct val="110000"/>
              </a:lnSpc>
              <a:buNone/>
            </a:pPr>
            <a:r>
              <a:rPr lang="en-US" sz="2500" b="1" dirty="0">
                <a:latin typeface="Comic Sans MS" pitchFamily="66"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630238"/>
            <a:ext cx="8229600" cy="1143000"/>
          </a:xfrm>
          <a:solidFill>
            <a:srgbClr val="4DBFA4"/>
          </a:solidFill>
        </p:spPr>
        <p:txBody>
          <a:bodyPr/>
          <a:lstStyle/>
          <a:p>
            <a:pPr defTabSz="869950" eaLnBrk="1" hangingPunct="1"/>
            <a:r>
              <a:rPr lang="tr-TR" sz="4000" b="1" dirty="0">
                <a:latin typeface="Comic Sans MS" pitchFamily="66" charset="0"/>
              </a:rPr>
              <a:t>Su alma hızına etkili faktörler</a:t>
            </a:r>
          </a:p>
        </p:txBody>
      </p:sp>
      <p:sp>
        <p:nvSpPr>
          <p:cNvPr id="89091" name="Rectangle 3"/>
          <p:cNvSpPr>
            <a:spLocks noGrp="1" noChangeArrowheads="1"/>
          </p:cNvSpPr>
          <p:nvPr>
            <p:ph type="body" idx="1"/>
          </p:nvPr>
        </p:nvSpPr>
        <p:spPr>
          <a:xfrm>
            <a:off x="755650" y="2071688"/>
            <a:ext cx="7653338" cy="4525962"/>
          </a:xfrm>
          <a:noFill/>
        </p:spPr>
        <p:txBody>
          <a:bodyPr/>
          <a:lstStyle/>
          <a:p>
            <a:pPr marL="325438" indent="-325438" defTabSz="869950" eaLnBrk="1" hangingPunct="1"/>
            <a:r>
              <a:rPr lang="tr-TR" b="1" dirty="0">
                <a:solidFill>
                  <a:srgbClr val="FF3300"/>
                </a:solidFill>
                <a:latin typeface="Comic Sans MS" pitchFamily="66" charset="0"/>
              </a:rPr>
              <a:t>Toprak bünyesi</a:t>
            </a:r>
          </a:p>
          <a:p>
            <a:pPr marL="325438" indent="-325438" defTabSz="869950" eaLnBrk="1" hangingPunct="1"/>
            <a:r>
              <a:rPr lang="tr-TR" b="1" dirty="0">
                <a:solidFill>
                  <a:schemeClr val="accent2"/>
                </a:solidFill>
                <a:latin typeface="Comic Sans MS" pitchFamily="66" charset="0"/>
              </a:rPr>
              <a:t>Toprağın yapısı</a:t>
            </a:r>
          </a:p>
          <a:p>
            <a:pPr marL="325438" indent="-325438" defTabSz="869950" eaLnBrk="1" hangingPunct="1"/>
            <a:r>
              <a:rPr lang="tr-TR" b="1" dirty="0">
                <a:solidFill>
                  <a:srgbClr val="996633"/>
                </a:solidFill>
                <a:latin typeface="Comic Sans MS" pitchFamily="66" charset="0"/>
              </a:rPr>
              <a:t>Toprakta mevcut nem miktarı</a:t>
            </a:r>
          </a:p>
          <a:p>
            <a:pPr marL="325438" indent="-325438" defTabSz="869950" eaLnBrk="1" hangingPunct="1"/>
            <a:r>
              <a:rPr lang="tr-TR" b="1" dirty="0">
                <a:solidFill>
                  <a:srgbClr val="4FB0B7"/>
                </a:solidFill>
                <a:latin typeface="Comic Sans MS" pitchFamily="66" charset="0"/>
              </a:rPr>
              <a:t>Toprağın işlenme durumu</a:t>
            </a:r>
          </a:p>
          <a:p>
            <a:pPr marL="325438" indent="-325438" defTabSz="869950" eaLnBrk="1" hangingPunct="1"/>
            <a:r>
              <a:rPr lang="tr-TR" b="1" dirty="0">
                <a:solidFill>
                  <a:schemeClr val="accent2"/>
                </a:solidFill>
                <a:latin typeface="Comic Sans MS" pitchFamily="66" charset="0"/>
              </a:rPr>
              <a:t>Toprak yüzeyindeki su yüksekliği</a:t>
            </a:r>
          </a:p>
          <a:p>
            <a:pPr marL="325438" indent="-325438" defTabSz="869950" eaLnBrk="1" hangingPunct="1"/>
            <a:r>
              <a:rPr lang="tr-TR" b="1" dirty="0">
                <a:latin typeface="Comic Sans MS" pitchFamily="66" charset="0"/>
              </a:rPr>
              <a:t>Topraktaki tuzların cinsi ve miktarı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457200" y="685800"/>
            <a:ext cx="8229600" cy="5965825"/>
          </a:xfrm>
        </p:spPr>
        <p:txBody>
          <a:bodyPr/>
          <a:lstStyle/>
          <a:p>
            <a:pPr algn="just" eaLnBrk="1" hangingPunct="1">
              <a:lnSpc>
                <a:spcPct val="160000"/>
              </a:lnSpc>
            </a:pPr>
            <a:r>
              <a:rPr lang="en-US" sz="2500" b="1">
                <a:latin typeface="Comic Sans MS" pitchFamily="66" charset="0"/>
              </a:rPr>
              <a:t>İnfiltrasyon hızı düşük olan topraklarda yüzey sulama yöntemlerinin kullanılması durumunda akış uzunluğu artacak böylece ekonomik bir sulama yapılabilecektir. Yüksek infiltrasyon koşullarında ise akış uzunluğu düşecek sistem ekonomik olmayacaktır. Bu koşullarda yağmurlama veya damla sulama yöntemlerinden biri kullanılmalıdır. Buradaki kısıt yağmurlama başlığının yağmurlama hızı </a:t>
            </a:r>
            <a:r>
              <a:rPr lang="en-US" sz="2500" b="1">
                <a:solidFill>
                  <a:srgbClr val="FF0000"/>
                </a:solidFill>
                <a:latin typeface="Comic Sans MS" pitchFamily="66" charset="0"/>
              </a:rPr>
              <a:t>Iy ≤ I</a:t>
            </a:r>
            <a:r>
              <a:rPr lang="en-US" sz="2500" b="1">
                <a:latin typeface="Comic Sans MS" pitchFamily="66" charset="0"/>
              </a:rPr>
              <a:t> infiltrasyon hızı olmalıdır. </a:t>
            </a:r>
          </a:p>
          <a:p>
            <a:pPr eaLnBrk="1" hangingPunct="1">
              <a:lnSpc>
                <a:spcPct val="160000"/>
              </a:lnSpc>
            </a:pPr>
            <a:endParaRPr lang="en-US" sz="2500" b="1">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257175" y="960438"/>
            <a:ext cx="8629650" cy="5005387"/>
          </a:xfrm>
        </p:spPr>
        <p:txBody>
          <a:bodyPr/>
          <a:lstStyle/>
          <a:p>
            <a:pPr algn="just" eaLnBrk="1" hangingPunct="1">
              <a:buFont typeface="Wingdings" pitchFamily="2" charset="2"/>
              <a:buNone/>
            </a:pPr>
            <a:r>
              <a:rPr lang="en-US" sz="2800" b="1" dirty="0" err="1">
                <a:solidFill>
                  <a:srgbClr val="FF0000"/>
                </a:solidFill>
                <a:latin typeface="Comic Sans MS" pitchFamily="66" charset="0"/>
              </a:rPr>
              <a:t>Aşağıda</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farklı</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toprak</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bünyeleri</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için</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ortalama</a:t>
            </a:r>
            <a:endParaRPr lang="tr-TR" sz="2800" b="1" dirty="0">
              <a:solidFill>
                <a:srgbClr val="FF0000"/>
              </a:solidFill>
              <a:latin typeface="Comic Sans MS" pitchFamily="66" charset="0"/>
            </a:endParaRPr>
          </a:p>
          <a:p>
            <a:pPr algn="just" eaLnBrk="1" hangingPunct="1">
              <a:buFont typeface="Wingdings" pitchFamily="2" charset="2"/>
              <a:buNone/>
            </a:pPr>
            <a:r>
              <a:rPr lang="en-US" sz="2800" b="1" dirty="0">
                <a:solidFill>
                  <a:srgbClr val="FF0000"/>
                </a:solidFill>
                <a:latin typeface="Comic Sans MS" pitchFamily="66" charset="0"/>
              </a:rPr>
              <a:t>Infiltrasyon</a:t>
            </a:r>
            <a:r>
              <a:rPr lang="tr-TR" sz="2800" b="1" dirty="0">
                <a:solidFill>
                  <a:srgbClr val="FF0000"/>
                </a:solidFill>
                <a:latin typeface="Comic Sans MS" pitchFamily="66" charset="0"/>
              </a:rPr>
              <a:t> </a:t>
            </a:r>
            <a:r>
              <a:rPr lang="en-US" sz="2800" b="1" dirty="0" err="1">
                <a:solidFill>
                  <a:srgbClr val="FF0000"/>
                </a:solidFill>
                <a:latin typeface="Comic Sans MS" pitchFamily="66" charset="0"/>
              </a:rPr>
              <a:t>hızı</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değerleri</a:t>
            </a:r>
            <a:r>
              <a:rPr lang="en-US" sz="2800" b="1" dirty="0">
                <a:solidFill>
                  <a:srgbClr val="FF0000"/>
                </a:solidFill>
                <a:latin typeface="Comic Sans MS" pitchFamily="66" charset="0"/>
              </a:rPr>
              <a:t> </a:t>
            </a:r>
            <a:r>
              <a:rPr lang="en-US" sz="2800" b="1" dirty="0" err="1">
                <a:solidFill>
                  <a:srgbClr val="FF0000"/>
                </a:solidFill>
                <a:latin typeface="Comic Sans MS" pitchFamily="66" charset="0"/>
              </a:rPr>
              <a:t>verilmiştir</a:t>
            </a:r>
            <a:r>
              <a:rPr lang="en-US" sz="2800" b="1" dirty="0">
                <a:solidFill>
                  <a:srgbClr val="FF0000"/>
                </a:solidFill>
                <a:latin typeface="Comic Sans MS" pitchFamily="66" charset="0"/>
              </a:rPr>
              <a:t>.</a:t>
            </a:r>
            <a:endParaRPr lang="en-US" sz="2800" b="1" u="sng" dirty="0">
              <a:solidFill>
                <a:srgbClr val="FF0000"/>
              </a:solidFill>
              <a:latin typeface="Comic Sans MS" pitchFamily="66" charset="0"/>
            </a:endParaRPr>
          </a:p>
          <a:p>
            <a:pPr algn="just" eaLnBrk="1" hangingPunct="1">
              <a:buFont typeface="Wingdings" pitchFamily="2" charset="2"/>
              <a:buNone/>
            </a:pPr>
            <a:r>
              <a:rPr lang="en-US" sz="2800" b="1" u="sng" dirty="0" err="1">
                <a:latin typeface="Comic Sans MS" pitchFamily="66" charset="0"/>
              </a:rPr>
              <a:t>Toprak</a:t>
            </a:r>
            <a:r>
              <a:rPr lang="en-US" sz="2800" b="1" u="sng" dirty="0">
                <a:latin typeface="Comic Sans MS" pitchFamily="66" charset="0"/>
              </a:rPr>
              <a:t> </a:t>
            </a:r>
            <a:r>
              <a:rPr lang="en-US" sz="2800" b="1" u="sng" dirty="0" err="1">
                <a:latin typeface="Comic Sans MS" pitchFamily="66" charset="0"/>
              </a:rPr>
              <a:t>Bünyesi</a:t>
            </a:r>
            <a:r>
              <a:rPr lang="en-US" sz="2800" b="1" u="sng" dirty="0">
                <a:latin typeface="Comic Sans MS" pitchFamily="66" charset="0"/>
              </a:rPr>
              <a:t>				I (mm /h )	</a:t>
            </a:r>
            <a:endParaRPr lang="tr-TR" sz="2800" b="1" u="sng" dirty="0">
              <a:latin typeface="Comic Sans MS" pitchFamily="66" charset="0"/>
            </a:endParaRPr>
          </a:p>
          <a:p>
            <a:pPr algn="just" eaLnBrk="1" hangingPunct="1">
              <a:buFont typeface="Wingdings" pitchFamily="2" charset="2"/>
              <a:buNone/>
            </a:pPr>
            <a:r>
              <a:rPr lang="en-US" sz="2800" dirty="0" err="1">
                <a:latin typeface="Comic Sans MS" pitchFamily="66" charset="0"/>
              </a:rPr>
              <a:t>Kumlu</a:t>
            </a:r>
            <a:r>
              <a:rPr lang="en-US" sz="2800" dirty="0">
                <a:latin typeface="Comic Sans MS" pitchFamily="66" charset="0"/>
              </a:rPr>
              <a:t>				            </a:t>
            </a:r>
            <a:r>
              <a:rPr lang="tr-TR" sz="2800" dirty="0">
                <a:latin typeface="Comic Sans MS" pitchFamily="66" charset="0"/>
              </a:rPr>
              <a:t>  </a:t>
            </a:r>
            <a:r>
              <a:rPr lang="en-US" sz="2800" dirty="0">
                <a:latin typeface="Comic Sans MS" pitchFamily="66" charset="0"/>
              </a:rPr>
              <a:t>50</a:t>
            </a:r>
            <a:endParaRPr lang="tr-TR" sz="2800" dirty="0">
              <a:latin typeface="Comic Sans MS" pitchFamily="66" charset="0"/>
            </a:endParaRPr>
          </a:p>
          <a:p>
            <a:pPr algn="just" eaLnBrk="1" hangingPunct="1">
              <a:buFont typeface="Wingdings" pitchFamily="2" charset="2"/>
              <a:buNone/>
            </a:pPr>
            <a:r>
              <a:rPr lang="en-US" sz="2800" dirty="0" err="1">
                <a:latin typeface="Comic Sans MS" pitchFamily="66" charset="0"/>
              </a:rPr>
              <a:t>Kumlu</a:t>
            </a:r>
            <a:r>
              <a:rPr lang="en-US" sz="2800" dirty="0">
                <a:latin typeface="Comic Sans MS" pitchFamily="66" charset="0"/>
              </a:rPr>
              <a:t> – Tın				    </a:t>
            </a:r>
            <a:r>
              <a:rPr lang="tr-TR" sz="2800" dirty="0">
                <a:latin typeface="Comic Sans MS" pitchFamily="66" charset="0"/>
              </a:rPr>
              <a:t> </a:t>
            </a:r>
            <a:r>
              <a:rPr lang="en-US" sz="2800" dirty="0">
                <a:latin typeface="Comic Sans MS" pitchFamily="66" charset="0"/>
              </a:rPr>
              <a:t>25</a:t>
            </a:r>
            <a:endParaRPr lang="tr-TR" sz="2800" dirty="0">
              <a:latin typeface="Comic Sans MS" pitchFamily="66" charset="0"/>
            </a:endParaRPr>
          </a:p>
          <a:p>
            <a:pPr algn="just" eaLnBrk="1" hangingPunct="1">
              <a:buFont typeface="Wingdings" pitchFamily="2" charset="2"/>
              <a:buNone/>
            </a:pPr>
            <a:r>
              <a:rPr lang="en-US" sz="2800" dirty="0" err="1">
                <a:latin typeface="Comic Sans MS" pitchFamily="66" charset="0"/>
              </a:rPr>
              <a:t>Tınlı</a:t>
            </a:r>
            <a:r>
              <a:rPr lang="en-US" sz="2800" dirty="0">
                <a:latin typeface="Comic Sans MS" pitchFamily="66" charset="0"/>
              </a:rPr>
              <a:t>						    </a:t>
            </a:r>
            <a:r>
              <a:rPr lang="tr-TR" sz="2800" dirty="0">
                <a:latin typeface="Comic Sans MS" pitchFamily="66" charset="0"/>
              </a:rPr>
              <a:t> </a:t>
            </a:r>
            <a:r>
              <a:rPr lang="en-US" sz="2800" dirty="0">
                <a:latin typeface="Comic Sans MS" pitchFamily="66" charset="0"/>
              </a:rPr>
              <a:t>13</a:t>
            </a:r>
            <a:endParaRPr lang="tr-TR" sz="2800" dirty="0">
              <a:latin typeface="Comic Sans MS" pitchFamily="66" charset="0"/>
            </a:endParaRPr>
          </a:p>
          <a:p>
            <a:pPr algn="just" eaLnBrk="1" hangingPunct="1">
              <a:buFont typeface="Wingdings" pitchFamily="2" charset="2"/>
              <a:buNone/>
            </a:pPr>
            <a:r>
              <a:rPr lang="en-US" sz="2800" dirty="0" err="1">
                <a:latin typeface="Comic Sans MS" pitchFamily="66" charset="0"/>
              </a:rPr>
              <a:t>Killi</a:t>
            </a:r>
            <a:r>
              <a:rPr lang="en-US" sz="2800" dirty="0">
                <a:latin typeface="Comic Sans MS" pitchFamily="66" charset="0"/>
              </a:rPr>
              <a:t> – </a:t>
            </a:r>
            <a:r>
              <a:rPr lang="en-US" sz="2800" dirty="0" err="1">
                <a:latin typeface="Comic Sans MS" pitchFamily="66" charset="0"/>
              </a:rPr>
              <a:t>Tınlı</a:t>
            </a:r>
            <a:r>
              <a:rPr lang="en-US" sz="2800" dirty="0">
                <a:latin typeface="Comic Sans MS" pitchFamily="66" charset="0"/>
              </a:rPr>
              <a:t> 				</a:t>
            </a:r>
            <a:r>
              <a:rPr lang="tr-TR" sz="2800" dirty="0">
                <a:latin typeface="Comic Sans MS" pitchFamily="66" charset="0"/>
              </a:rPr>
              <a:t>	</a:t>
            </a:r>
            <a:r>
              <a:rPr lang="en-US" sz="2800" dirty="0">
                <a:latin typeface="Comic Sans MS" pitchFamily="66" charset="0"/>
              </a:rPr>
              <a:t>     </a:t>
            </a:r>
            <a:r>
              <a:rPr lang="tr-TR" sz="2800" dirty="0">
                <a:latin typeface="Comic Sans MS" pitchFamily="66" charset="0"/>
              </a:rPr>
              <a:t> </a:t>
            </a:r>
            <a:r>
              <a:rPr lang="en-US" sz="2800" dirty="0">
                <a:latin typeface="Comic Sans MS" pitchFamily="66" charset="0"/>
              </a:rPr>
              <a:t> 8</a:t>
            </a:r>
          </a:p>
          <a:p>
            <a:pPr algn="just" eaLnBrk="1" hangingPunct="1">
              <a:buFont typeface="Wingdings" pitchFamily="2" charset="2"/>
              <a:buNone/>
            </a:pPr>
            <a:r>
              <a:rPr lang="en-US" sz="2800" dirty="0" err="1">
                <a:latin typeface="Comic Sans MS" pitchFamily="66" charset="0"/>
              </a:rPr>
              <a:t>Siltli</a:t>
            </a:r>
            <a:r>
              <a:rPr lang="en-US" sz="2800" dirty="0">
                <a:latin typeface="Comic Sans MS" pitchFamily="66" charset="0"/>
              </a:rPr>
              <a:t> – </a:t>
            </a:r>
            <a:r>
              <a:rPr lang="en-US" sz="2800" dirty="0" err="1">
                <a:latin typeface="Comic Sans MS" pitchFamily="66" charset="0"/>
              </a:rPr>
              <a:t>killi</a:t>
            </a:r>
            <a:r>
              <a:rPr lang="en-US" sz="2800" dirty="0">
                <a:latin typeface="Comic Sans MS" pitchFamily="66" charset="0"/>
              </a:rPr>
              <a:t>				    	   </a:t>
            </a:r>
            <a:r>
              <a:rPr lang="tr-TR" sz="2800" dirty="0">
                <a:latin typeface="Comic Sans MS" pitchFamily="66" charset="0"/>
              </a:rPr>
              <a:t> </a:t>
            </a:r>
            <a:r>
              <a:rPr lang="en-US" sz="2800" dirty="0">
                <a:latin typeface="Comic Sans MS" pitchFamily="66" charset="0"/>
              </a:rPr>
              <a:t> 2,5</a:t>
            </a:r>
            <a:endParaRPr lang="en-US" sz="2800" u="sng" dirty="0">
              <a:latin typeface="Comic Sans MS" pitchFamily="66" charset="0"/>
            </a:endParaRPr>
          </a:p>
          <a:p>
            <a:pPr algn="just" eaLnBrk="1" hangingPunct="1">
              <a:buFont typeface="Wingdings" pitchFamily="2" charset="2"/>
              <a:buNone/>
            </a:pPr>
            <a:r>
              <a:rPr lang="en-US" sz="2800" u="sng" dirty="0" err="1">
                <a:latin typeface="Comic Sans MS" pitchFamily="66" charset="0"/>
              </a:rPr>
              <a:t>Killi</a:t>
            </a:r>
            <a:r>
              <a:rPr lang="en-US" sz="2800" u="sng" dirty="0">
                <a:latin typeface="Comic Sans MS" pitchFamily="66" charset="0"/>
              </a:rPr>
              <a:t>					</a:t>
            </a:r>
            <a:r>
              <a:rPr lang="tr-TR" sz="2800" u="sng" dirty="0">
                <a:latin typeface="Comic Sans MS" pitchFamily="66" charset="0"/>
              </a:rPr>
              <a:t>              0</a:t>
            </a:r>
            <a:r>
              <a:rPr lang="en-US" sz="2800" u="sng" dirty="0">
                <a:latin typeface="Comic Sans MS" pitchFamily="66" charset="0"/>
              </a:rPr>
              <a:t>,5		</a:t>
            </a:r>
            <a:r>
              <a:rPr lang="en-US" sz="2800" dirty="0">
                <a:latin typeface="Comic Sans MS" pitchFamily="66"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188913" y="481013"/>
            <a:ext cx="8497887" cy="6043612"/>
          </a:xfrm>
        </p:spPr>
        <p:txBody>
          <a:bodyPr/>
          <a:lstStyle/>
          <a:p>
            <a:pPr algn="just" eaLnBrk="1" hangingPunct="1">
              <a:lnSpc>
                <a:spcPct val="160000"/>
              </a:lnSpc>
            </a:pPr>
            <a:r>
              <a:rPr lang="en-US" sz="2500" b="1">
                <a:latin typeface="Comic Sans MS" pitchFamily="66" charset="0"/>
              </a:rPr>
              <a:t>İnfiltrasyon hızının belirlenmesinde bir çok yöntem kullanılır. Uygulamada gerek deneme kolaylığı gerekse sağlıklı sonuçlar vermesi nedeniyle alanın tümünün ıslatıldığı sulama yöntemleri için çift silidir infiltrometre yöntemi, sadece karık sulama yöntemi için ise karıklara giren ve çıkan suyun ölçülmesi yöntemi kullanılır. Bir çift silidir infiltrometre, iç içe geçmiş iki silindirden oluşur.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57200" y="617538"/>
            <a:ext cx="8229600" cy="5249862"/>
          </a:xfrm>
        </p:spPr>
        <p:txBody>
          <a:bodyPr/>
          <a:lstStyle/>
          <a:p>
            <a:pPr algn="just" eaLnBrk="1" hangingPunct="1">
              <a:lnSpc>
                <a:spcPct val="160000"/>
              </a:lnSpc>
            </a:pPr>
            <a:r>
              <a:rPr lang="en-US" sz="2500" b="1">
                <a:latin typeface="Comic Sans MS" pitchFamily="66" charset="0"/>
              </a:rPr>
              <a:t>Silindirler ayrı ayrı iki parça olabileceği gibi, birbirine bağlı tek parça biçiminde de olabilir. Silindirlerin yüksekliği genellikle 40 cm d</a:t>
            </a:r>
            <a:r>
              <a:rPr lang="tr-TR" sz="2500" b="1">
                <a:latin typeface="Comic Sans MS" pitchFamily="66" charset="0"/>
              </a:rPr>
              <a:t>i</a:t>
            </a:r>
            <a:r>
              <a:rPr lang="en-US" sz="2500" b="1">
                <a:latin typeface="Comic Sans MS" pitchFamily="66" charset="0"/>
              </a:rPr>
              <a:t>r. Dış silindir 40 cm, içi silindir ise 20 – 25 cm çapındadır. Silindirlerin alt uçları toprağa kolayca girebilmeleri için keskinleştirilir. İç silindir gözlem silindiri olarak kullanılır.</a:t>
            </a:r>
          </a:p>
          <a:p>
            <a:pPr eaLnBrk="1" hangingPunct="1">
              <a:lnSpc>
                <a:spcPct val="160000"/>
              </a:lnSpc>
            </a:pPr>
            <a:endParaRPr lang="en-US" sz="2500" b="1">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4"/>
          <p:cNvSpPr>
            <a:spLocks noChangeShapeType="1"/>
          </p:cNvSpPr>
          <p:nvPr/>
        </p:nvSpPr>
        <p:spPr bwMode="auto">
          <a:xfrm>
            <a:off x="4829175" y="304800"/>
            <a:ext cx="0" cy="21336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59" name="Line 5"/>
          <p:cNvSpPr>
            <a:spLocks noChangeShapeType="1"/>
          </p:cNvSpPr>
          <p:nvPr/>
        </p:nvSpPr>
        <p:spPr bwMode="auto">
          <a:xfrm>
            <a:off x="4295775" y="609600"/>
            <a:ext cx="0" cy="1828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0" name="Line 6"/>
          <p:cNvSpPr>
            <a:spLocks noChangeShapeType="1"/>
          </p:cNvSpPr>
          <p:nvPr/>
        </p:nvSpPr>
        <p:spPr bwMode="auto">
          <a:xfrm>
            <a:off x="4448175" y="609600"/>
            <a:ext cx="0" cy="1828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1" name="Line 7"/>
          <p:cNvSpPr>
            <a:spLocks noChangeShapeType="1"/>
          </p:cNvSpPr>
          <p:nvPr/>
        </p:nvSpPr>
        <p:spPr bwMode="auto">
          <a:xfrm>
            <a:off x="4600575" y="609600"/>
            <a:ext cx="0" cy="1828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2" name="Line 8"/>
          <p:cNvSpPr>
            <a:spLocks noChangeShapeType="1"/>
          </p:cNvSpPr>
          <p:nvPr/>
        </p:nvSpPr>
        <p:spPr bwMode="auto">
          <a:xfrm>
            <a:off x="4295775" y="609600"/>
            <a:ext cx="4572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3" name="Line 9"/>
          <p:cNvSpPr>
            <a:spLocks noChangeShapeType="1"/>
          </p:cNvSpPr>
          <p:nvPr/>
        </p:nvSpPr>
        <p:spPr bwMode="auto">
          <a:xfrm flipV="1">
            <a:off x="4752975" y="304800"/>
            <a:ext cx="0" cy="304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4" name="Line 10"/>
          <p:cNvSpPr>
            <a:spLocks noChangeShapeType="1"/>
          </p:cNvSpPr>
          <p:nvPr/>
        </p:nvSpPr>
        <p:spPr bwMode="auto">
          <a:xfrm>
            <a:off x="4752975" y="304800"/>
            <a:ext cx="762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5" name="Line 11"/>
          <p:cNvSpPr>
            <a:spLocks noChangeShapeType="1"/>
          </p:cNvSpPr>
          <p:nvPr/>
        </p:nvSpPr>
        <p:spPr bwMode="auto">
          <a:xfrm>
            <a:off x="4829175" y="1219200"/>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6" name="Line 12"/>
          <p:cNvSpPr>
            <a:spLocks noChangeShapeType="1"/>
          </p:cNvSpPr>
          <p:nvPr/>
        </p:nvSpPr>
        <p:spPr bwMode="auto">
          <a:xfrm>
            <a:off x="4829175" y="1447800"/>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7" name="Line 13"/>
          <p:cNvSpPr>
            <a:spLocks noChangeShapeType="1"/>
          </p:cNvSpPr>
          <p:nvPr/>
        </p:nvSpPr>
        <p:spPr bwMode="auto">
          <a:xfrm>
            <a:off x="4981575" y="1219200"/>
            <a:ext cx="0" cy="2286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8" name="Line 14"/>
          <p:cNvSpPr>
            <a:spLocks noChangeShapeType="1"/>
          </p:cNvSpPr>
          <p:nvPr/>
        </p:nvSpPr>
        <p:spPr bwMode="auto">
          <a:xfrm>
            <a:off x="33813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69" name="Line 15"/>
          <p:cNvSpPr>
            <a:spLocks noChangeShapeType="1"/>
          </p:cNvSpPr>
          <p:nvPr/>
        </p:nvSpPr>
        <p:spPr bwMode="auto">
          <a:xfrm>
            <a:off x="35337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0" name="Line 16"/>
          <p:cNvSpPr>
            <a:spLocks noChangeShapeType="1"/>
          </p:cNvSpPr>
          <p:nvPr/>
        </p:nvSpPr>
        <p:spPr bwMode="auto">
          <a:xfrm flipV="1">
            <a:off x="33813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1" name="Line 17"/>
          <p:cNvSpPr>
            <a:spLocks noChangeShapeType="1"/>
          </p:cNvSpPr>
          <p:nvPr/>
        </p:nvSpPr>
        <p:spPr bwMode="auto">
          <a:xfrm>
            <a:off x="45243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2" name="Line 18"/>
          <p:cNvSpPr>
            <a:spLocks noChangeShapeType="1"/>
          </p:cNvSpPr>
          <p:nvPr/>
        </p:nvSpPr>
        <p:spPr bwMode="auto">
          <a:xfrm>
            <a:off x="46767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3" name="Line 19"/>
          <p:cNvSpPr>
            <a:spLocks noChangeShapeType="1"/>
          </p:cNvSpPr>
          <p:nvPr/>
        </p:nvSpPr>
        <p:spPr bwMode="auto">
          <a:xfrm flipV="1">
            <a:off x="45243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4" name="Line 20"/>
          <p:cNvSpPr>
            <a:spLocks noChangeShapeType="1"/>
          </p:cNvSpPr>
          <p:nvPr/>
        </p:nvSpPr>
        <p:spPr bwMode="auto">
          <a:xfrm>
            <a:off x="61245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5" name="Line 21"/>
          <p:cNvSpPr>
            <a:spLocks noChangeShapeType="1"/>
          </p:cNvSpPr>
          <p:nvPr/>
        </p:nvSpPr>
        <p:spPr bwMode="auto">
          <a:xfrm>
            <a:off x="62769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6" name="Line 22"/>
          <p:cNvSpPr>
            <a:spLocks noChangeShapeType="1"/>
          </p:cNvSpPr>
          <p:nvPr/>
        </p:nvSpPr>
        <p:spPr bwMode="auto">
          <a:xfrm flipV="1">
            <a:off x="61245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7" name="Line 23"/>
          <p:cNvSpPr>
            <a:spLocks noChangeShapeType="1"/>
          </p:cNvSpPr>
          <p:nvPr/>
        </p:nvSpPr>
        <p:spPr bwMode="auto">
          <a:xfrm>
            <a:off x="71913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8" name="Line 24"/>
          <p:cNvSpPr>
            <a:spLocks noChangeShapeType="1"/>
          </p:cNvSpPr>
          <p:nvPr/>
        </p:nvSpPr>
        <p:spPr bwMode="auto">
          <a:xfrm>
            <a:off x="73437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9" name="Line 25"/>
          <p:cNvSpPr>
            <a:spLocks noChangeShapeType="1"/>
          </p:cNvSpPr>
          <p:nvPr/>
        </p:nvSpPr>
        <p:spPr bwMode="auto">
          <a:xfrm flipV="1">
            <a:off x="71913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80" name="Line 26"/>
          <p:cNvSpPr>
            <a:spLocks noChangeShapeType="1"/>
          </p:cNvSpPr>
          <p:nvPr/>
        </p:nvSpPr>
        <p:spPr bwMode="auto">
          <a:xfrm>
            <a:off x="2771775" y="3962400"/>
            <a:ext cx="5486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81" name="Line 27"/>
          <p:cNvSpPr>
            <a:spLocks noChangeShapeType="1"/>
          </p:cNvSpPr>
          <p:nvPr/>
        </p:nvSpPr>
        <p:spPr bwMode="auto">
          <a:xfrm>
            <a:off x="3533775" y="2895600"/>
            <a:ext cx="36576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35868" name="Rectangle 28"/>
          <p:cNvSpPr>
            <a:spLocks noChangeArrowheads="1"/>
          </p:cNvSpPr>
          <p:nvPr/>
        </p:nvSpPr>
        <p:spPr bwMode="auto">
          <a:xfrm>
            <a:off x="3540125" y="2901950"/>
            <a:ext cx="977900" cy="1054100"/>
          </a:xfrm>
          <a:prstGeom prst="rect">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lIns="87023" tIns="43512" rIns="87023" bIns="43512" anchor="ctr"/>
          <a:lstStyle/>
          <a:p>
            <a:pPr>
              <a:defRPr/>
            </a:pPr>
            <a:endParaRPr lang="tr-TR">
              <a:latin typeface="Arial" charset="0"/>
              <a:cs typeface="Arial" charset="0"/>
            </a:endParaRPr>
          </a:p>
        </p:txBody>
      </p:sp>
      <p:sp>
        <p:nvSpPr>
          <p:cNvPr id="35869" name="Rectangle 29"/>
          <p:cNvSpPr>
            <a:spLocks noChangeArrowheads="1"/>
          </p:cNvSpPr>
          <p:nvPr/>
        </p:nvSpPr>
        <p:spPr bwMode="auto">
          <a:xfrm>
            <a:off x="4683125" y="2901950"/>
            <a:ext cx="1435100" cy="1054100"/>
          </a:xfrm>
          <a:prstGeom prst="rect">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lIns="87023" tIns="43512" rIns="87023" bIns="43512" anchor="ctr"/>
          <a:lstStyle/>
          <a:p>
            <a:pPr>
              <a:defRPr/>
            </a:pPr>
            <a:endParaRPr lang="tr-TR">
              <a:latin typeface="Arial" charset="0"/>
              <a:cs typeface="Arial" charset="0"/>
            </a:endParaRPr>
          </a:p>
        </p:txBody>
      </p:sp>
      <p:sp>
        <p:nvSpPr>
          <p:cNvPr id="35870" name="Rectangle 30"/>
          <p:cNvSpPr>
            <a:spLocks noChangeArrowheads="1"/>
          </p:cNvSpPr>
          <p:nvPr/>
        </p:nvSpPr>
        <p:spPr bwMode="auto">
          <a:xfrm>
            <a:off x="6283325" y="2901950"/>
            <a:ext cx="901700" cy="1054100"/>
          </a:xfrm>
          <a:prstGeom prst="rect">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lIns="87023" tIns="43512" rIns="87023" bIns="43512" anchor="ctr"/>
          <a:lstStyle/>
          <a:p>
            <a:pPr>
              <a:defRPr/>
            </a:pPr>
            <a:endParaRPr lang="tr-TR">
              <a:latin typeface="Arial" charset="0"/>
              <a:cs typeface="Arial" charset="0"/>
            </a:endParaRPr>
          </a:p>
        </p:txBody>
      </p:sp>
      <p:sp>
        <p:nvSpPr>
          <p:cNvPr id="96285" name="Line 31"/>
          <p:cNvSpPr>
            <a:spLocks noChangeShapeType="1"/>
          </p:cNvSpPr>
          <p:nvPr/>
        </p:nvSpPr>
        <p:spPr bwMode="auto">
          <a:xfrm>
            <a:off x="3838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6" name="Line 32"/>
          <p:cNvSpPr>
            <a:spLocks noChangeShapeType="1"/>
          </p:cNvSpPr>
          <p:nvPr/>
        </p:nvSpPr>
        <p:spPr bwMode="auto">
          <a:xfrm>
            <a:off x="41433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7" name="Line 33"/>
          <p:cNvSpPr>
            <a:spLocks noChangeShapeType="1"/>
          </p:cNvSpPr>
          <p:nvPr/>
        </p:nvSpPr>
        <p:spPr bwMode="auto">
          <a:xfrm>
            <a:off x="4981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8" name="Line 34"/>
          <p:cNvSpPr>
            <a:spLocks noChangeShapeType="1"/>
          </p:cNvSpPr>
          <p:nvPr/>
        </p:nvSpPr>
        <p:spPr bwMode="auto">
          <a:xfrm>
            <a:off x="5362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9" name="Line 35"/>
          <p:cNvSpPr>
            <a:spLocks noChangeShapeType="1"/>
          </p:cNvSpPr>
          <p:nvPr/>
        </p:nvSpPr>
        <p:spPr bwMode="auto">
          <a:xfrm>
            <a:off x="56673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90" name="Line 36"/>
          <p:cNvSpPr>
            <a:spLocks noChangeShapeType="1"/>
          </p:cNvSpPr>
          <p:nvPr/>
        </p:nvSpPr>
        <p:spPr bwMode="auto">
          <a:xfrm>
            <a:off x="6505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91" name="Line 37"/>
          <p:cNvSpPr>
            <a:spLocks noChangeShapeType="1"/>
          </p:cNvSpPr>
          <p:nvPr/>
        </p:nvSpPr>
        <p:spPr bwMode="auto">
          <a:xfrm>
            <a:off x="6886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92" name="Line 38"/>
          <p:cNvSpPr>
            <a:spLocks noChangeShapeType="1"/>
          </p:cNvSpPr>
          <p:nvPr/>
        </p:nvSpPr>
        <p:spPr bwMode="auto">
          <a:xfrm>
            <a:off x="7343775" y="2895600"/>
            <a:ext cx="838200" cy="0"/>
          </a:xfrm>
          <a:prstGeom prst="line">
            <a:avLst/>
          </a:prstGeom>
          <a:noFill/>
          <a:ln w="12700">
            <a:solidFill>
              <a:schemeClr val="tx1"/>
            </a:solidFill>
            <a:prstDash val="dash"/>
            <a:round/>
            <a:headEnd type="none" w="sm" len="sm"/>
            <a:tailEnd type="none" w="sm" len="sm"/>
          </a:ln>
        </p:spPr>
        <p:txBody>
          <a:bodyPr wrap="none" lIns="87023" tIns="43512" rIns="87023" bIns="43512" anchor="ctr"/>
          <a:lstStyle/>
          <a:p>
            <a:endParaRPr lang="tr-TR"/>
          </a:p>
        </p:txBody>
      </p:sp>
      <p:sp>
        <p:nvSpPr>
          <p:cNvPr id="96293" name="Line 39"/>
          <p:cNvSpPr>
            <a:spLocks noChangeShapeType="1"/>
          </p:cNvSpPr>
          <p:nvPr/>
        </p:nvSpPr>
        <p:spPr bwMode="auto">
          <a:xfrm>
            <a:off x="7267575" y="5105400"/>
            <a:ext cx="990600" cy="0"/>
          </a:xfrm>
          <a:prstGeom prst="line">
            <a:avLst/>
          </a:prstGeom>
          <a:noFill/>
          <a:ln w="12700">
            <a:solidFill>
              <a:schemeClr val="tx1"/>
            </a:solidFill>
            <a:prstDash val="dash"/>
            <a:round/>
            <a:headEnd type="none" w="sm" len="sm"/>
            <a:tailEnd type="none" w="sm" len="sm"/>
          </a:ln>
        </p:spPr>
        <p:txBody>
          <a:bodyPr wrap="none" lIns="87023" tIns="43512" rIns="87023" bIns="43512" anchor="ctr"/>
          <a:lstStyle/>
          <a:p>
            <a:endParaRPr lang="tr-TR"/>
          </a:p>
        </p:txBody>
      </p:sp>
      <p:sp>
        <p:nvSpPr>
          <p:cNvPr id="96294" name="Line 40"/>
          <p:cNvSpPr>
            <a:spLocks noChangeShapeType="1"/>
          </p:cNvSpPr>
          <p:nvPr/>
        </p:nvSpPr>
        <p:spPr bwMode="auto">
          <a:xfrm>
            <a:off x="8181975" y="28956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5" name="Line 41"/>
          <p:cNvSpPr>
            <a:spLocks noChangeShapeType="1"/>
          </p:cNvSpPr>
          <p:nvPr/>
        </p:nvSpPr>
        <p:spPr bwMode="auto">
          <a:xfrm>
            <a:off x="8181975" y="39624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6" name="Line 42"/>
          <p:cNvSpPr>
            <a:spLocks noChangeShapeType="1"/>
          </p:cNvSpPr>
          <p:nvPr/>
        </p:nvSpPr>
        <p:spPr bwMode="auto">
          <a:xfrm flipV="1">
            <a:off x="8181975" y="35814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7" name="Line 43"/>
          <p:cNvSpPr>
            <a:spLocks noChangeShapeType="1"/>
          </p:cNvSpPr>
          <p:nvPr/>
        </p:nvSpPr>
        <p:spPr bwMode="auto">
          <a:xfrm flipV="1">
            <a:off x="8181975" y="47244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8" name="Rectangle 44"/>
          <p:cNvSpPr>
            <a:spLocks noChangeArrowheads="1"/>
          </p:cNvSpPr>
          <p:nvPr/>
        </p:nvSpPr>
        <p:spPr bwMode="auto">
          <a:xfrm>
            <a:off x="7800975" y="3276600"/>
            <a:ext cx="1343025"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10-15 cm</a:t>
            </a:r>
          </a:p>
        </p:txBody>
      </p:sp>
      <p:sp>
        <p:nvSpPr>
          <p:cNvPr id="96299" name="Rectangle 45"/>
          <p:cNvSpPr>
            <a:spLocks noChangeArrowheads="1"/>
          </p:cNvSpPr>
          <p:nvPr/>
        </p:nvSpPr>
        <p:spPr bwMode="auto">
          <a:xfrm>
            <a:off x="7799388" y="4419600"/>
            <a:ext cx="1677987"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15-20 cm</a:t>
            </a:r>
          </a:p>
        </p:txBody>
      </p:sp>
      <p:sp>
        <p:nvSpPr>
          <p:cNvPr id="96300" name="Line 46"/>
          <p:cNvSpPr>
            <a:spLocks noChangeShapeType="1"/>
          </p:cNvSpPr>
          <p:nvPr/>
        </p:nvSpPr>
        <p:spPr bwMode="auto">
          <a:xfrm>
            <a:off x="79533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1" name="Line 47"/>
          <p:cNvSpPr>
            <a:spLocks noChangeShapeType="1"/>
          </p:cNvSpPr>
          <p:nvPr/>
        </p:nvSpPr>
        <p:spPr bwMode="auto">
          <a:xfrm>
            <a:off x="7800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2" name="Line 48"/>
          <p:cNvSpPr>
            <a:spLocks noChangeShapeType="1"/>
          </p:cNvSpPr>
          <p:nvPr/>
        </p:nvSpPr>
        <p:spPr bwMode="auto">
          <a:xfrm>
            <a:off x="6962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3" name="Line 49"/>
          <p:cNvSpPr>
            <a:spLocks noChangeShapeType="1"/>
          </p:cNvSpPr>
          <p:nvPr/>
        </p:nvSpPr>
        <p:spPr bwMode="auto">
          <a:xfrm>
            <a:off x="6657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4" name="Line 50"/>
          <p:cNvSpPr>
            <a:spLocks noChangeShapeType="1"/>
          </p:cNvSpPr>
          <p:nvPr/>
        </p:nvSpPr>
        <p:spPr bwMode="auto">
          <a:xfrm>
            <a:off x="5972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5" name="Line 51"/>
          <p:cNvSpPr>
            <a:spLocks noChangeShapeType="1"/>
          </p:cNvSpPr>
          <p:nvPr/>
        </p:nvSpPr>
        <p:spPr bwMode="auto">
          <a:xfrm>
            <a:off x="5514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6" name="Line 52"/>
          <p:cNvSpPr>
            <a:spLocks noChangeShapeType="1"/>
          </p:cNvSpPr>
          <p:nvPr/>
        </p:nvSpPr>
        <p:spPr bwMode="auto">
          <a:xfrm>
            <a:off x="5210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7" name="Line 53"/>
          <p:cNvSpPr>
            <a:spLocks noChangeShapeType="1"/>
          </p:cNvSpPr>
          <p:nvPr/>
        </p:nvSpPr>
        <p:spPr bwMode="auto">
          <a:xfrm>
            <a:off x="4829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8" name="Line 54"/>
          <p:cNvSpPr>
            <a:spLocks noChangeShapeType="1"/>
          </p:cNvSpPr>
          <p:nvPr/>
        </p:nvSpPr>
        <p:spPr bwMode="auto">
          <a:xfrm>
            <a:off x="4295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9" name="Line 55"/>
          <p:cNvSpPr>
            <a:spLocks noChangeShapeType="1"/>
          </p:cNvSpPr>
          <p:nvPr/>
        </p:nvSpPr>
        <p:spPr bwMode="auto">
          <a:xfrm>
            <a:off x="3990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0" name="Line 56"/>
          <p:cNvSpPr>
            <a:spLocks noChangeShapeType="1"/>
          </p:cNvSpPr>
          <p:nvPr/>
        </p:nvSpPr>
        <p:spPr bwMode="auto">
          <a:xfrm>
            <a:off x="3686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1" name="Line 57"/>
          <p:cNvSpPr>
            <a:spLocks noChangeShapeType="1"/>
          </p:cNvSpPr>
          <p:nvPr/>
        </p:nvSpPr>
        <p:spPr bwMode="auto">
          <a:xfrm>
            <a:off x="3076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2" name="Line 58"/>
          <p:cNvSpPr>
            <a:spLocks noChangeShapeType="1"/>
          </p:cNvSpPr>
          <p:nvPr/>
        </p:nvSpPr>
        <p:spPr bwMode="auto">
          <a:xfrm>
            <a:off x="30003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3" name="Line 59"/>
          <p:cNvSpPr>
            <a:spLocks noChangeShapeType="1"/>
          </p:cNvSpPr>
          <p:nvPr/>
        </p:nvSpPr>
        <p:spPr bwMode="auto">
          <a:xfrm flipV="1">
            <a:off x="2847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4" name="Line 60"/>
          <p:cNvSpPr>
            <a:spLocks noChangeShapeType="1"/>
          </p:cNvSpPr>
          <p:nvPr/>
        </p:nvSpPr>
        <p:spPr bwMode="auto">
          <a:xfrm flipV="1">
            <a:off x="2771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5" name="Line 61"/>
          <p:cNvSpPr>
            <a:spLocks noChangeShapeType="1"/>
          </p:cNvSpPr>
          <p:nvPr/>
        </p:nvSpPr>
        <p:spPr bwMode="auto">
          <a:xfrm flipV="1">
            <a:off x="3609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6" name="Line 62"/>
          <p:cNvSpPr>
            <a:spLocks noChangeShapeType="1"/>
          </p:cNvSpPr>
          <p:nvPr/>
        </p:nvSpPr>
        <p:spPr bwMode="auto">
          <a:xfrm flipV="1">
            <a:off x="3838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7" name="Line 63"/>
          <p:cNvSpPr>
            <a:spLocks noChangeShapeType="1"/>
          </p:cNvSpPr>
          <p:nvPr/>
        </p:nvSpPr>
        <p:spPr bwMode="auto">
          <a:xfrm flipV="1">
            <a:off x="4219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8" name="Line 64"/>
          <p:cNvSpPr>
            <a:spLocks noChangeShapeType="1"/>
          </p:cNvSpPr>
          <p:nvPr/>
        </p:nvSpPr>
        <p:spPr bwMode="auto">
          <a:xfrm flipV="1">
            <a:off x="4676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9" name="Line 65"/>
          <p:cNvSpPr>
            <a:spLocks noChangeShapeType="1"/>
          </p:cNvSpPr>
          <p:nvPr/>
        </p:nvSpPr>
        <p:spPr bwMode="auto">
          <a:xfrm flipV="1">
            <a:off x="5133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0" name="Line 66"/>
          <p:cNvSpPr>
            <a:spLocks noChangeShapeType="1"/>
          </p:cNvSpPr>
          <p:nvPr/>
        </p:nvSpPr>
        <p:spPr bwMode="auto">
          <a:xfrm flipV="1">
            <a:off x="5438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1" name="Line 67"/>
          <p:cNvSpPr>
            <a:spLocks noChangeShapeType="1"/>
          </p:cNvSpPr>
          <p:nvPr/>
        </p:nvSpPr>
        <p:spPr bwMode="auto">
          <a:xfrm flipV="1">
            <a:off x="5895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2" name="Line 68"/>
          <p:cNvSpPr>
            <a:spLocks noChangeShapeType="1"/>
          </p:cNvSpPr>
          <p:nvPr/>
        </p:nvSpPr>
        <p:spPr bwMode="auto">
          <a:xfrm flipV="1">
            <a:off x="6581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3" name="Line 69"/>
          <p:cNvSpPr>
            <a:spLocks noChangeShapeType="1"/>
          </p:cNvSpPr>
          <p:nvPr/>
        </p:nvSpPr>
        <p:spPr bwMode="auto">
          <a:xfrm flipV="1">
            <a:off x="6886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4" name="Line 70"/>
          <p:cNvSpPr>
            <a:spLocks noChangeShapeType="1"/>
          </p:cNvSpPr>
          <p:nvPr/>
        </p:nvSpPr>
        <p:spPr bwMode="auto">
          <a:xfrm flipV="1">
            <a:off x="7648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5" name="Line 71"/>
          <p:cNvSpPr>
            <a:spLocks noChangeShapeType="1"/>
          </p:cNvSpPr>
          <p:nvPr/>
        </p:nvSpPr>
        <p:spPr bwMode="auto">
          <a:xfrm flipV="1">
            <a:off x="75723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6" name="Line 72"/>
          <p:cNvSpPr>
            <a:spLocks noChangeShapeType="1"/>
          </p:cNvSpPr>
          <p:nvPr/>
        </p:nvSpPr>
        <p:spPr bwMode="auto">
          <a:xfrm>
            <a:off x="3914775" y="2636838"/>
            <a:ext cx="0" cy="2286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27" name="Line 73"/>
          <p:cNvSpPr>
            <a:spLocks noChangeShapeType="1"/>
          </p:cNvSpPr>
          <p:nvPr/>
        </p:nvSpPr>
        <p:spPr bwMode="auto">
          <a:xfrm>
            <a:off x="3914775" y="2636838"/>
            <a:ext cx="3048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8" name="Line 74"/>
          <p:cNvSpPr>
            <a:spLocks noChangeShapeType="1"/>
          </p:cNvSpPr>
          <p:nvPr/>
        </p:nvSpPr>
        <p:spPr bwMode="auto">
          <a:xfrm>
            <a:off x="5286375" y="2636838"/>
            <a:ext cx="0" cy="2286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29" name="Line 75"/>
          <p:cNvSpPr>
            <a:spLocks noChangeShapeType="1"/>
          </p:cNvSpPr>
          <p:nvPr/>
        </p:nvSpPr>
        <p:spPr bwMode="auto">
          <a:xfrm>
            <a:off x="5286375" y="2636838"/>
            <a:ext cx="3048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30" name="Line 76"/>
          <p:cNvSpPr>
            <a:spLocks noChangeShapeType="1"/>
          </p:cNvSpPr>
          <p:nvPr/>
        </p:nvSpPr>
        <p:spPr bwMode="auto">
          <a:xfrm>
            <a:off x="6581775" y="2636838"/>
            <a:ext cx="0" cy="2286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1" name="Line 77"/>
          <p:cNvSpPr>
            <a:spLocks noChangeShapeType="1"/>
          </p:cNvSpPr>
          <p:nvPr/>
        </p:nvSpPr>
        <p:spPr bwMode="auto">
          <a:xfrm>
            <a:off x="6581775" y="2636838"/>
            <a:ext cx="3048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32" name="Line 78"/>
          <p:cNvSpPr>
            <a:spLocks noChangeShapeType="1"/>
          </p:cNvSpPr>
          <p:nvPr/>
        </p:nvSpPr>
        <p:spPr bwMode="auto">
          <a:xfrm flipH="1">
            <a:off x="4524375" y="5486400"/>
            <a:ext cx="3048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3" name="Rectangle 79"/>
          <p:cNvSpPr>
            <a:spLocks noChangeArrowheads="1"/>
          </p:cNvSpPr>
          <p:nvPr/>
        </p:nvSpPr>
        <p:spPr bwMode="auto">
          <a:xfrm>
            <a:off x="4829175" y="5334000"/>
            <a:ext cx="1295400"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20-25 cm</a:t>
            </a:r>
          </a:p>
        </p:txBody>
      </p:sp>
      <p:sp>
        <p:nvSpPr>
          <p:cNvPr id="96334" name="Line 80"/>
          <p:cNvSpPr>
            <a:spLocks noChangeShapeType="1"/>
          </p:cNvSpPr>
          <p:nvPr/>
        </p:nvSpPr>
        <p:spPr bwMode="auto">
          <a:xfrm>
            <a:off x="5743575" y="5486400"/>
            <a:ext cx="3810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5" name="Rectangle 81"/>
          <p:cNvSpPr>
            <a:spLocks noChangeArrowheads="1"/>
          </p:cNvSpPr>
          <p:nvPr/>
        </p:nvSpPr>
        <p:spPr bwMode="auto">
          <a:xfrm>
            <a:off x="4981575" y="5638800"/>
            <a:ext cx="1143000" cy="339725"/>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40 cm</a:t>
            </a:r>
          </a:p>
        </p:txBody>
      </p:sp>
      <p:sp>
        <p:nvSpPr>
          <p:cNvPr id="96336" name="Line 82"/>
          <p:cNvSpPr>
            <a:spLocks noChangeShapeType="1"/>
          </p:cNvSpPr>
          <p:nvPr/>
        </p:nvSpPr>
        <p:spPr bwMode="auto">
          <a:xfrm>
            <a:off x="5667375" y="5791200"/>
            <a:ext cx="16002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7" name="Line 83"/>
          <p:cNvSpPr>
            <a:spLocks noChangeShapeType="1"/>
          </p:cNvSpPr>
          <p:nvPr/>
        </p:nvSpPr>
        <p:spPr bwMode="auto">
          <a:xfrm flipH="1">
            <a:off x="3457575" y="5791200"/>
            <a:ext cx="14478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8" name="Line 84"/>
          <p:cNvSpPr>
            <a:spLocks noChangeShapeType="1"/>
          </p:cNvSpPr>
          <p:nvPr/>
        </p:nvSpPr>
        <p:spPr bwMode="auto">
          <a:xfrm>
            <a:off x="4752975" y="2438400"/>
            <a:ext cx="0" cy="685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39" name="Line 85"/>
          <p:cNvSpPr>
            <a:spLocks noChangeShapeType="1"/>
          </p:cNvSpPr>
          <p:nvPr/>
        </p:nvSpPr>
        <p:spPr bwMode="auto">
          <a:xfrm>
            <a:off x="4676775" y="3276600"/>
            <a:ext cx="2286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0" name="Line 86"/>
          <p:cNvSpPr>
            <a:spLocks noChangeShapeType="1"/>
          </p:cNvSpPr>
          <p:nvPr/>
        </p:nvSpPr>
        <p:spPr bwMode="auto">
          <a:xfrm>
            <a:off x="4752975" y="31242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1" name="Rectangle 87"/>
          <p:cNvSpPr>
            <a:spLocks noChangeArrowheads="1"/>
          </p:cNvSpPr>
          <p:nvPr/>
        </p:nvSpPr>
        <p:spPr bwMode="auto">
          <a:xfrm>
            <a:off x="5667375" y="1905000"/>
            <a:ext cx="1524000"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Çengelli çubuk</a:t>
            </a:r>
          </a:p>
        </p:txBody>
      </p:sp>
      <p:sp>
        <p:nvSpPr>
          <p:cNvPr id="96342" name="Line 88"/>
          <p:cNvSpPr>
            <a:spLocks noChangeShapeType="1"/>
          </p:cNvSpPr>
          <p:nvPr/>
        </p:nvSpPr>
        <p:spPr bwMode="auto">
          <a:xfrm flipV="1">
            <a:off x="4829175" y="2209800"/>
            <a:ext cx="914400" cy="8382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43" name="Rectangle 89"/>
          <p:cNvSpPr>
            <a:spLocks noChangeArrowheads="1"/>
          </p:cNvSpPr>
          <p:nvPr/>
        </p:nvSpPr>
        <p:spPr bwMode="auto">
          <a:xfrm>
            <a:off x="5514975" y="1143000"/>
            <a:ext cx="2438400"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Ölçü göstergesi</a:t>
            </a:r>
          </a:p>
        </p:txBody>
      </p:sp>
      <p:sp>
        <p:nvSpPr>
          <p:cNvPr id="96344" name="Line 90"/>
          <p:cNvSpPr>
            <a:spLocks noChangeShapeType="1"/>
          </p:cNvSpPr>
          <p:nvPr/>
        </p:nvSpPr>
        <p:spPr bwMode="auto">
          <a:xfrm>
            <a:off x="5057775" y="1295400"/>
            <a:ext cx="4572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45" name="Rectangle 91"/>
          <p:cNvSpPr>
            <a:spLocks noChangeArrowheads="1"/>
          </p:cNvSpPr>
          <p:nvPr/>
        </p:nvSpPr>
        <p:spPr bwMode="auto">
          <a:xfrm>
            <a:off x="3989388" y="6096000"/>
            <a:ext cx="3811587" cy="4000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2000">
                <a:solidFill>
                  <a:srgbClr val="333300"/>
                </a:solidFill>
                <a:latin typeface="Times New Roman" pitchFamily="18" charset="0"/>
              </a:rPr>
              <a:t>Çift silindir infiltrometre</a:t>
            </a:r>
          </a:p>
        </p:txBody>
      </p:sp>
      <p:sp>
        <p:nvSpPr>
          <p:cNvPr id="96346" name="Line 92"/>
          <p:cNvSpPr>
            <a:spLocks noChangeShapeType="1"/>
          </p:cNvSpPr>
          <p:nvPr/>
        </p:nvSpPr>
        <p:spPr bwMode="auto">
          <a:xfrm>
            <a:off x="3838575" y="29416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7" name="Line 93"/>
          <p:cNvSpPr>
            <a:spLocks noChangeShapeType="1"/>
          </p:cNvSpPr>
          <p:nvPr/>
        </p:nvSpPr>
        <p:spPr bwMode="auto">
          <a:xfrm>
            <a:off x="3838575" y="30178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8" name="Line 94"/>
          <p:cNvSpPr>
            <a:spLocks noChangeShapeType="1"/>
          </p:cNvSpPr>
          <p:nvPr/>
        </p:nvSpPr>
        <p:spPr bwMode="auto">
          <a:xfrm>
            <a:off x="5210175" y="29416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9" name="Line 95"/>
          <p:cNvSpPr>
            <a:spLocks noChangeShapeType="1"/>
          </p:cNvSpPr>
          <p:nvPr/>
        </p:nvSpPr>
        <p:spPr bwMode="auto">
          <a:xfrm>
            <a:off x="5210175" y="30178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0" name="Line 96"/>
          <p:cNvSpPr>
            <a:spLocks noChangeShapeType="1"/>
          </p:cNvSpPr>
          <p:nvPr/>
        </p:nvSpPr>
        <p:spPr bwMode="auto">
          <a:xfrm>
            <a:off x="6505575" y="29416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1" name="Line 97"/>
          <p:cNvSpPr>
            <a:spLocks noChangeShapeType="1"/>
          </p:cNvSpPr>
          <p:nvPr/>
        </p:nvSpPr>
        <p:spPr bwMode="auto">
          <a:xfrm>
            <a:off x="6505575" y="30178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2" name="Line 98"/>
          <p:cNvSpPr>
            <a:spLocks noChangeShapeType="1"/>
          </p:cNvSpPr>
          <p:nvPr/>
        </p:nvSpPr>
        <p:spPr bwMode="auto">
          <a:xfrm>
            <a:off x="3533775" y="3962400"/>
            <a:ext cx="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3" name="Line 99"/>
          <p:cNvSpPr>
            <a:spLocks noChangeShapeType="1"/>
          </p:cNvSpPr>
          <p:nvPr/>
        </p:nvSpPr>
        <p:spPr bwMode="auto">
          <a:xfrm>
            <a:off x="8186738" y="2420938"/>
            <a:ext cx="0" cy="144462"/>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354" name="Line 100"/>
          <p:cNvSpPr>
            <a:spLocks noChangeShapeType="1"/>
          </p:cNvSpPr>
          <p:nvPr/>
        </p:nvSpPr>
        <p:spPr bwMode="auto">
          <a:xfrm flipH="1" flipV="1">
            <a:off x="8186738" y="2733675"/>
            <a:ext cx="6350" cy="1651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355" name="Rectangle 101"/>
          <p:cNvSpPr>
            <a:spLocks noChangeArrowheads="1"/>
          </p:cNvSpPr>
          <p:nvPr/>
        </p:nvSpPr>
        <p:spPr bwMode="auto">
          <a:xfrm>
            <a:off x="7815263" y="2492375"/>
            <a:ext cx="1328737"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5-10 cm</a:t>
            </a:r>
          </a:p>
        </p:txBody>
      </p:sp>
      <p:sp>
        <p:nvSpPr>
          <p:cNvPr id="96356" name="Line 102"/>
          <p:cNvSpPr>
            <a:spLocks noChangeShapeType="1"/>
          </p:cNvSpPr>
          <p:nvPr/>
        </p:nvSpPr>
        <p:spPr bwMode="auto">
          <a:xfrm>
            <a:off x="7318375" y="2420938"/>
            <a:ext cx="857250" cy="0"/>
          </a:xfrm>
          <a:prstGeom prst="line">
            <a:avLst/>
          </a:prstGeom>
          <a:noFill/>
          <a:ln w="12700">
            <a:solidFill>
              <a:schemeClr val="tx1"/>
            </a:solidFill>
            <a:prstDash val="dash"/>
            <a:round/>
            <a:headEnd type="none" w="sm" len="sm"/>
            <a:tailEnd type="none" w="sm" len="sm"/>
          </a:ln>
        </p:spPr>
        <p:txBody>
          <a:bodyPr wrap="none" lIns="87023" tIns="43512" rIns="87023" bIns="43512" anchor="ctr"/>
          <a:lstStyle/>
          <a:p>
            <a:endParaRPr lang="tr-TR"/>
          </a:p>
        </p:txBody>
      </p:sp>
      <p:sp>
        <p:nvSpPr>
          <p:cNvPr id="96357" name="Line 103"/>
          <p:cNvSpPr>
            <a:spLocks noChangeShapeType="1"/>
          </p:cNvSpPr>
          <p:nvPr/>
        </p:nvSpPr>
        <p:spPr bwMode="auto">
          <a:xfrm>
            <a:off x="6134100" y="5373688"/>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58" name="Line 104"/>
          <p:cNvSpPr>
            <a:spLocks noChangeShapeType="1"/>
          </p:cNvSpPr>
          <p:nvPr/>
        </p:nvSpPr>
        <p:spPr bwMode="auto">
          <a:xfrm>
            <a:off x="4540250" y="5373688"/>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59" name="Line 105"/>
          <p:cNvSpPr>
            <a:spLocks noChangeShapeType="1"/>
          </p:cNvSpPr>
          <p:nvPr/>
        </p:nvSpPr>
        <p:spPr bwMode="auto">
          <a:xfrm>
            <a:off x="7264400" y="5673725"/>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60" name="Line 106"/>
          <p:cNvSpPr>
            <a:spLocks noChangeShapeType="1"/>
          </p:cNvSpPr>
          <p:nvPr/>
        </p:nvSpPr>
        <p:spPr bwMode="auto">
          <a:xfrm>
            <a:off x="3473450" y="5673725"/>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61" name="Text Box 107"/>
          <p:cNvSpPr txBox="1">
            <a:spLocks noChangeArrowheads="1"/>
          </p:cNvSpPr>
          <p:nvPr/>
        </p:nvSpPr>
        <p:spPr bwMode="auto">
          <a:xfrm>
            <a:off x="1835150" y="3644900"/>
            <a:ext cx="865188" cy="584200"/>
          </a:xfrm>
          <a:prstGeom prst="rect">
            <a:avLst/>
          </a:prstGeom>
          <a:noFill/>
          <a:ln w="12700">
            <a:noFill/>
            <a:miter lim="800000"/>
            <a:headEnd type="none" w="sm" len="sm"/>
            <a:tailEnd type="none" w="sm" len="sm"/>
          </a:ln>
        </p:spPr>
        <p:txBody>
          <a:bodyPr lIns="91404" tIns="45702" rIns="91404" bIns="45702">
            <a:spAutoFit/>
          </a:bodyPr>
          <a:lstStyle/>
          <a:p>
            <a:pPr defTabSz="912813" eaLnBrk="0" hangingPunct="0">
              <a:spcBef>
                <a:spcPct val="50000"/>
              </a:spcBef>
            </a:pPr>
            <a:r>
              <a:rPr lang="tr-TR" sz="1600">
                <a:solidFill>
                  <a:srgbClr val="333300"/>
                </a:solidFill>
                <a:latin typeface="Times New Roman Tur" charset="-94"/>
              </a:rPr>
              <a:t>Toprak Yüzeyi</a:t>
            </a:r>
          </a:p>
        </p:txBody>
      </p:sp>
      <p:sp>
        <p:nvSpPr>
          <p:cNvPr id="96362" name="Line 108"/>
          <p:cNvSpPr>
            <a:spLocks noChangeShapeType="1"/>
          </p:cNvSpPr>
          <p:nvPr/>
        </p:nvSpPr>
        <p:spPr bwMode="auto">
          <a:xfrm rot="5400000" flipH="1">
            <a:off x="6203951" y="2354262"/>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3" name="Line 109"/>
          <p:cNvSpPr>
            <a:spLocks noChangeShapeType="1"/>
          </p:cNvSpPr>
          <p:nvPr/>
        </p:nvSpPr>
        <p:spPr bwMode="auto">
          <a:xfrm>
            <a:off x="4286250" y="2433638"/>
            <a:ext cx="547688"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64" name="Line 110"/>
          <p:cNvSpPr>
            <a:spLocks noChangeShapeType="1"/>
          </p:cNvSpPr>
          <p:nvPr/>
        </p:nvSpPr>
        <p:spPr bwMode="auto">
          <a:xfrm rot="5400000" flipH="1">
            <a:off x="4597401" y="2368550"/>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5" name="Line 111"/>
          <p:cNvSpPr>
            <a:spLocks noChangeShapeType="1"/>
          </p:cNvSpPr>
          <p:nvPr/>
        </p:nvSpPr>
        <p:spPr bwMode="auto">
          <a:xfrm rot="5400000" flipH="1">
            <a:off x="3459163" y="2354262"/>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6" name="Line 112"/>
          <p:cNvSpPr>
            <a:spLocks noChangeShapeType="1"/>
          </p:cNvSpPr>
          <p:nvPr/>
        </p:nvSpPr>
        <p:spPr bwMode="auto">
          <a:xfrm rot="5400000" flipH="1">
            <a:off x="7259638" y="2354262"/>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7" name="Rectangle 113"/>
          <p:cNvSpPr>
            <a:spLocks noChangeArrowheads="1"/>
          </p:cNvSpPr>
          <p:nvPr/>
        </p:nvSpPr>
        <p:spPr bwMode="auto">
          <a:xfrm>
            <a:off x="331788" y="360363"/>
            <a:ext cx="544512" cy="2519362"/>
          </a:xfrm>
          <a:prstGeom prst="rect">
            <a:avLst/>
          </a:prstGeom>
          <a:solidFill>
            <a:schemeClr val="bg2">
              <a:alpha val="29019"/>
            </a:schemeClr>
          </a:solidFill>
          <a:ln w="9525">
            <a:solidFill>
              <a:schemeClr val="tx1"/>
            </a:solidFill>
            <a:miter lim="800000"/>
            <a:headEnd/>
            <a:tailEnd/>
          </a:ln>
        </p:spPr>
        <p:txBody>
          <a:bodyPr wrap="none" lIns="87023" tIns="43512" rIns="87023" bIns="43512" anchor="ctr"/>
          <a:lstStyle/>
          <a:p>
            <a:endParaRPr lang="tr-TR"/>
          </a:p>
        </p:txBody>
      </p:sp>
      <p:sp>
        <p:nvSpPr>
          <p:cNvPr id="96368" name="Rectangle 114"/>
          <p:cNvSpPr>
            <a:spLocks noChangeArrowheads="1"/>
          </p:cNvSpPr>
          <p:nvPr/>
        </p:nvSpPr>
        <p:spPr bwMode="auto">
          <a:xfrm>
            <a:off x="565150" y="257175"/>
            <a:ext cx="71438" cy="1081088"/>
          </a:xfrm>
          <a:prstGeom prst="rect">
            <a:avLst/>
          </a:prstGeom>
          <a:solidFill>
            <a:schemeClr val="accent1"/>
          </a:solidFill>
          <a:ln w="9525">
            <a:solidFill>
              <a:schemeClr val="tx1"/>
            </a:solidFill>
            <a:miter lim="800000"/>
            <a:headEnd/>
            <a:tailEnd/>
          </a:ln>
        </p:spPr>
        <p:txBody>
          <a:bodyPr wrap="none" lIns="87023" tIns="43512" rIns="87023" bIns="43512" anchor="ctr"/>
          <a:lstStyle/>
          <a:p>
            <a:endParaRPr lang="tr-TR"/>
          </a:p>
        </p:txBody>
      </p:sp>
      <p:sp>
        <p:nvSpPr>
          <p:cNvPr id="96369" name="AutoShape 115" descr="Açık yukarı köşegen"/>
          <p:cNvSpPr>
            <a:spLocks noChangeArrowheads="1"/>
          </p:cNvSpPr>
          <p:nvPr/>
        </p:nvSpPr>
        <p:spPr bwMode="auto">
          <a:xfrm>
            <a:off x="539750" y="1336675"/>
            <a:ext cx="144463" cy="215900"/>
          </a:xfrm>
          <a:prstGeom prst="flowChartOffpageConnector">
            <a:avLst/>
          </a:prstGeom>
          <a:pattFill prst="ltUpDiag">
            <a:fgClr>
              <a:srgbClr val="993300"/>
            </a:fgClr>
            <a:bgClr>
              <a:srgbClr val="FFFFFF"/>
            </a:bgClr>
          </a:pattFill>
          <a:ln w="9525">
            <a:solidFill>
              <a:schemeClr val="tx1"/>
            </a:solidFill>
            <a:miter lim="800000"/>
            <a:headEnd/>
            <a:tailEnd/>
          </a:ln>
        </p:spPr>
        <p:txBody>
          <a:bodyPr wrap="none" lIns="87023" tIns="43512" rIns="87023" bIns="43512" anchor="ctr"/>
          <a:lstStyle/>
          <a:p>
            <a:endParaRPr lang="tr-TR"/>
          </a:p>
        </p:txBody>
      </p:sp>
      <p:sp>
        <p:nvSpPr>
          <p:cNvPr id="96370" name="Rectangle 116"/>
          <p:cNvSpPr>
            <a:spLocks noChangeArrowheads="1"/>
          </p:cNvSpPr>
          <p:nvPr/>
        </p:nvSpPr>
        <p:spPr bwMode="auto">
          <a:xfrm>
            <a:off x="579438" y="1512888"/>
            <a:ext cx="68262" cy="1560512"/>
          </a:xfrm>
          <a:prstGeom prst="rect">
            <a:avLst/>
          </a:prstGeom>
          <a:solidFill>
            <a:schemeClr val="accent1"/>
          </a:solidFill>
          <a:ln w="9525">
            <a:solidFill>
              <a:schemeClr val="tx1"/>
            </a:solidFill>
            <a:miter lim="800000"/>
            <a:headEnd/>
            <a:tailEnd/>
          </a:ln>
        </p:spPr>
        <p:txBody>
          <a:bodyPr wrap="none" lIns="87023" tIns="43512" rIns="87023" bIns="43512" anchor="ctr"/>
          <a:lstStyle/>
          <a:p>
            <a:endParaRPr lang="tr-TR"/>
          </a:p>
        </p:txBody>
      </p:sp>
      <p:sp>
        <p:nvSpPr>
          <p:cNvPr id="96371" name="Line 117"/>
          <p:cNvSpPr>
            <a:spLocks noChangeShapeType="1"/>
          </p:cNvSpPr>
          <p:nvPr/>
        </p:nvSpPr>
        <p:spPr bwMode="auto">
          <a:xfrm>
            <a:off x="339725" y="504825"/>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72" name="Line 118"/>
          <p:cNvSpPr>
            <a:spLocks noChangeShapeType="1"/>
          </p:cNvSpPr>
          <p:nvPr/>
        </p:nvSpPr>
        <p:spPr bwMode="auto">
          <a:xfrm>
            <a:off x="355600" y="56038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3" name="Line 119"/>
          <p:cNvSpPr>
            <a:spLocks noChangeShapeType="1"/>
          </p:cNvSpPr>
          <p:nvPr/>
        </p:nvSpPr>
        <p:spPr bwMode="auto">
          <a:xfrm>
            <a:off x="355600" y="6318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4" name="Line 120"/>
          <p:cNvSpPr>
            <a:spLocks noChangeShapeType="1"/>
          </p:cNvSpPr>
          <p:nvPr/>
        </p:nvSpPr>
        <p:spPr bwMode="auto">
          <a:xfrm>
            <a:off x="349250" y="6889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5" name="Line 121"/>
          <p:cNvSpPr>
            <a:spLocks noChangeShapeType="1"/>
          </p:cNvSpPr>
          <p:nvPr/>
        </p:nvSpPr>
        <p:spPr bwMode="auto">
          <a:xfrm>
            <a:off x="347663" y="744538"/>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76" name="Line 122"/>
          <p:cNvSpPr>
            <a:spLocks noChangeShapeType="1"/>
          </p:cNvSpPr>
          <p:nvPr/>
        </p:nvSpPr>
        <p:spPr bwMode="auto">
          <a:xfrm>
            <a:off x="355600" y="80803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7" name="Line 123"/>
          <p:cNvSpPr>
            <a:spLocks noChangeShapeType="1"/>
          </p:cNvSpPr>
          <p:nvPr/>
        </p:nvSpPr>
        <p:spPr bwMode="auto">
          <a:xfrm>
            <a:off x="339725" y="863600"/>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78" name="Line 124"/>
          <p:cNvSpPr>
            <a:spLocks noChangeShapeType="1"/>
          </p:cNvSpPr>
          <p:nvPr/>
        </p:nvSpPr>
        <p:spPr bwMode="auto">
          <a:xfrm>
            <a:off x="355600" y="91916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9" name="Line 125"/>
          <p:cNvSpPr>
            <a:spLocks noChangeShapeType="1"/>
          </p:cNvSpPr>
          <p:nvPr/>
        </p:nvSpPr>
        <p:spPr bwMode="auto">
          <a:xfrm>
            <a:off x="355600" y="990600"/>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0" name="Line 126"/>
          <p:cNvSpPr>
            <a:spLocks noChangeShapeType="1"/>
          </p:cNvSpPr>
          <p:nvPr/>
        </p:nvSpPr>
        <p:spPr bwMode="auto">
          <a:xfrm>
            <a:off x="349250" y="1047750"/>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1" name="Line 127"/>
          <p:cNvSpPr>
            <a:spLocks noChangeShapeType="1"/>
          </p:cNvSpPr>
          <p:nvPr/>
        </p:nvSpPr>
        <p:spPr bwMode="auto">
          <a:xfrm>
            <a:off x="347663" y="1103313"/>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82" name="Line 128"/>
          <p:cNvSpPr>
            <a:spLocks noChangeShapeType="1"/>
          </p:cNvSpPr>
          <p:nvPr/>
        </p:nvSpPr>
        <p:spPr bwMode="auto">
          <a:xfrm>
            <a:off x="355600" y="116681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3" name="Line 129"/>
          <p:cNvSpPr>
            <a:spLocks noChangeShapeType="1"/>
          </p:cNvSpPr>
          <p:nvPr/>
        </p:nvSpPr>
        <p:spPr bwMode="auto">
          <a:xfrm>
            <a:off x="323850" y="1255713"/>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84" name="Line 130"/>
          <p:cNvSpPr>
            <a:spLocks noChangeShapeType="1"/>
          </p:cNvSpPr>
          <p:nvPr/>
        </p:nvSpPr>
        <p:spPr bwMode="auto">
          <a:xfrm>
            <a:off x="339725" y="13112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5" name="Line 131"/>
          <p:cNvSpPr>
            <a:spLocks noChangeShapeType="1"/>
          </p:cNvSpPr>
          <p:nvPr/>
        </p:nvSpPr>
        <p:spPr bwMode="auto">
          <a:xfrm>
            <a:off x="339725" y="138271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6" name="Line 132"/>
          <p:cNvSpPr>
            <a:spLocks noChangeShapeType="1"/>
          </p:cNvSpPr>
          <p:nvPr/>
        </p:nvSpPr>
        <p:spPr bwMode="auto">
          <a:xfrm>
            <a:off x="333375" y="143986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7" name="Line 133"/>
          <p:cNvSpPr>
            <a:spLocks noChangeShapeType="1"/>
          </p:cNvSpPr>
          <p:nvPr/>
        </p:nvSpPr>
        <p:spPr bwMode="auto">
          <a:xfrm>
            <a:off x="331788" y="1495425"/>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88" name="Line 134"/>
          <p:cNvSpPr>
            <a:spLocks noChangeShapeType="1"/>
          </p:cNvSpPr>
          <p:nvPr/>
        </p:nvSpPr>
        <p:spPr bwMode="auto">
          <a:xfrm>
            <a:off x="339725" y="15589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9" name="Line 135"/>
          <p:cNvSpPr>
            <a:spLocks noChangeShapeType="1"/>
          </p:cNvSpPr>
          <p:nvPr/>
        </p:nvSpPr>
        <p:spPr bwMode="auto">
          <a:xfrm>
            <a:off x="339725" y="1641475"/>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90" name="Line 136"/>
          <p:cNvSpPr>
            <a:spLocks noChangeShapeType="1"/>
          </p:cNvSpPr>
          <p:nvPr/>
        </p:nvSpPr>
        <p:spPr bwMode="auto">
          <a:xfrm>
            <a:off x="355600" y="169703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1" name="Line 137"/>
          <p:cNvSpPr>
            <a:spLocks noChangeShapeType="1"/>
          </p:cNvSpPr>
          <p:nvPr/>
        </p:nvSpPr>
        <p:spPr bwMode="auto">
          <a:xfrm>
            <a:off x="355600" y="17684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2" name="Line 138"/>
          <p:cNvSpPr>
            <a:spLocks noChangeShapeType="1"/>
          </p:cNvSpPr>
          <p:nvPr/>
        </p:nvSpPr>
        <p:spPr bwMode="auto">
          <a:xfrm>
            <a:off x="349250" y="18256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3" name="Line 139"/>
          <p:cNvSpPr>
            <a:spLocks noChangeShapeType="1"/>
          </p:cNvSpPr>
          <p:nvPr/>
        </p:nvSpPr>
        <p:spPr bwMode="auto">
          <a:xfrm>
            <a:off x="347663" y="1881188"/>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94" name="Line 140"/>
          <p:cNvSpPr>
            <a:spLocks noChangeShapeType="1"/>
          </p:cNvSpPr>
          <p:nvPr/>
        </p:nvSpPr>
        <p:spPr bwMode="auto">
          <a:xfrm>
            <a:off x="355600" y="194468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5" name="Line 141"/>
          <p:cNvSpPr>
            <a:spLocks noChangeShapeType="1"/>
          </p:cNvSpPr>
          <p:nvPr/>
        </p:nvSpPr>
        <p:spPr bwMode="auto">
          <a:xfrm>
            <a:off x="339725" y="1984375"/>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96" name="Line 142"/>
          <p:cNvSpPr>
            <a:spLocks noChangeShapeType="1"/>
          </p:cNvSpPr>
          <p:nvPr/>
        </p:nvSpPr>
        <p:spPr bwMode="auto">
          <a:xfrm>
            <a:off x="355600" y="203993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7" name="Line 143"/>
          <p:cNvSpPr>
            <a:spLocks noChangeShapeType="1"/>
          </p:cNvSpPr>
          <p:nvPr/>
        </p:nvSpPr>
        <p:spPr bwMode="auto">
          <a:xfrm>
            <a:off x="355600" y="21113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8" name="Line 144"/>
          <p:cNvSpPr>
            <a:spLocks noChangeShapeType="1"/>
          </p:cNvSpPr>
          <p:nvPr/>
        </p:nvSpPr>
        <p:spPr bwMode="auto">
          <a:xfrm>
            <a:off x="349250" y="21685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9" name="Line 145"/>
          <p:cNvSpPr>
            <a:spLocks noChangeShapeType="1"/>
          </p:cNvSpPr>
          <p:nvPr/>
        </p:nvSpPr>
        <p:spPr bwMode="auto">
          <a:xfrm>
            <a:off x="347663" y="2224088"/>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400" name="Line 146"/>
          <p:cNvSpPr>
            <a:spLocks noChangeShapeType="1"/>
          </p:cNvSpPr>
          <p:nvPr/>
        </p:nvSpPr>
        <p:spPr bwMode="auto">
          <a:xfrm>
            <a:off x="355600" y="228758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1" name="Line 147"/>
          <p:cNvSpPr>
            <a:spLocks noChangeShapeType="1"/>
          </p:cNvSpPr>
          <p:nvPr/>
        </p:nvSpPr>
        <p:spPr bwMode="auto">
          <a:xfrm>
            <a:off x="339725" y="2360613"/>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402" name="Line 148"/>
          <p:cNvSpPr>
            <a:spLocks noChangeShapeType="1"/>
          </p:cNvSpPr>
          <p:nvPr/>
        </p:nvSpPr>
        <p:spPr bwMode="auto">
          <a:xfrm>
            <a:off x="355600" y="24161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3" name="Line 149"/>
          <p:cNvSpPr>
            <a:spLocks noChangeShapeType="1"/>
          </p:cNvSpPr>
          <p:nvPr/>
        </p:nvSpPr>
        <p:spPr bwMode="auto">
          <a:xfrm>
            <a:off x="355600" y="248761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4" name="Line 150"/>
          <p:cNvSpPr>
            <a:spLocks noChangeShapeType="1"/>
          </p:cNvSpPr>
          <p:nvPr/>
        </p:nvSpPr>
        <p:spPr bwMode="auto">
          <a:xfrm>
            <a:off x="349250" y="254476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5" name="Line 151"/>
          <p:cNvSpPr>
            <a:spLocks noChangeShapeType="1"/>
          </p:cNvSpPr>
          <p:nvPr/>
        </p:nvSpPr>
        <p:spPr bwMode="auto">
          <a:xfrm>
            <a:off x="347663" y="2600325"/>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406" name="Line 152"/>
          <p:cNvSpPr>
            <a:spLocks noChangeShapeType="1"/>
          </p:cNvSpPr>
          <p:nvPr/>
        </p:nvSpPr>
        <p:spPr bwMode="auto">
          <a:xfrm>
            <a:off x="355600" y="26638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7" name="Text Box 153" descr="Açık yukarı köşegen"/>
          <p:cNvSpPr txBox="1">
            <a:spLocks noChangeArrowheads="1"/>
          </p:cNvSpPr>
          <p:nvPr/>
        </p:nvSpPr>
        <p:spPr bwMode="auto">
          <a:xfrm>
            <a:off x="971550" y="1165225"/>
            <a:ext cx="13684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Ölçü göstergesi</a:t>
            </a:r>
          </a:p>
        </p:txBody>
      </p:sp>
      <p:sp>
        <p:nvSpPr>
          <p:cNvPr id="96408" name="Line 154"/>
          <p:cNvSpPr>
            <a:spLocks noChangeShapeType="1"/>
          </p:cNvSpPr>
          <p:nvPr/>
        </p:nvSpPr>
        <p:spPr bwMode="auto">
          <a:xfrm flipH="1">
            <a:off x="684213" y="1296988"/>
            <a:ext cx="360362" cy="142875"/>
          </a:xfrm>
          <a:prstGeom prst="line">
            <a:avLst/>
          </a:prstGeom>
          <a:noFill/>
          <a:ln w="9525">
            <a:solidFill>
              <a:schemeClr val="tx1"/>
            </a:solidFill>
            <a:round/>
            <a:headEnd/>
            <a:tailEnd type="triangle" w="med" len="med"/>
          </a:ln>
        </p:spPr>
        <p:txBody>
          <a:bodyPr lIns="87023" tIns="43512" rIns="87023" bIns="43512"/>
          <a:lstStyle/>
          <a:p>
            <a:endParaRPr lang="tr-TR"/>
          </a:p>
        </p:txBody>
      </p:sp>
      <p:sp>
        <p:nvSpPr>
          <p:cNvPr id="96409" name="Text Box 155" descr="Açık yukarı köşegen"/>
          <p:cNvSpPr txBox="1">
            <a:spLocks noChangeArrowheads="1"/>
          </p:cNvSpPr>
          <p:nvPr/>
        </p:nvSpPr>
        <p:spPr bwMode="auto">
          <a:xfrm>
            <a:off x="971550" y="288925"/>
            <a:ext cx="13684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Çengelli çubuk</a:t>
            </a:r>
          </a:p>
        </p:txBody>
      </p:sp>
      <p:sp>
        <p:nvSpPr>
          <p:cNvPr id="96410" name="Line 156"/>
          <p:cNvSpPr>
            <a:spLocks noChangeShapeType="1"/>
          </p:cNvSpPr>
          <p:nvPr/>
        </p:nvSpPr>
        <p:spPr bwMode="auto">
          <a:xfrm flipH="1">
            <a:off x="684213" y="431800"/>
            <a:ext cx="360362" cy="288925"/>
          </a:xfrm>
          <a:prstGeom prst="line">
            <a:avLst/>
          </a:prstGeom>
          <a:noFill/>
          <a:ln w="9525">
            <a:solidFill>
              <a:schemeClr val="tx1"/>
            </a:solidFill>
            <a:round/>
            <a:headEnd/>
            <a:tailEnd type="triangle" w="med" len="med"/>
          </a:ln>
        </p:spPr>
        <p:txBody>
          <a:bodyPr lIns="87023" tIns="43512" rIns="87023" bIns="43512"/>
          <a:lstStyle/>
          <a:p>
            <a:endParaRPr lang="tr-TR"/>
          </a:p>
        </p:txBody>
      </p:sp>
      <p:sp>
        <p:nvSpPr>
          <p:cNvPr id="96411" name="Text Box 157" descr="Açık yukarı köşegen"/>
          <p:cNvSpPr txBox="1">
            <a:spLocks noChangeArrowheads="1"/>
          </p:cNvSpPr>
          <p:nvPr/>
        </p:nvSpPr>
        <p:spPr bwMode="auto">
          <a:xfrm>
            <a:off x="95250" y="3049588"/>
            <a:ext cx="13684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Ölçme aracı</a:t>
            </a:r>
          </a:p>
        </p:txBody>
      </p:sp>
      <p:sp>
        <p:nvSpPr>
          <p:cNvPr id="96412" name="Rectangle 158"/>
          <p:cNvSpPr>
            <a:spLocks noChangeArrowheads="1"/>
          </p:cNvSpPr>
          <p:nvPr/>
        </p:nvSpPr>
        <p:spPr bwMode="auto">
          <a:xfrm>
            <a:off x="539750" y="3889375"/>
            <a:ext cx="71438" cy="1366838"/>
          </a:xfrm>
          <a:prstGeom prst="rect">
            <a:avLst/>
          </a:prstGeom>
          <a:solidFill>
            <a:schemeClr val="tx1"/>
          </a:solidFill>
          <a:ln w="9525">
            <a:solidFill>
              <a:schemeClr val="tx1"/>
            </a:solidFill>
            <a:miter lim="800000"/>
            <a:headEnd/>
            <a:tailEnd/>
          </a:ln>
        </p:spPr>
        <p:txBody>
          <a:bodyPr wrap="none" lIns="87023" tIns="43512" rIns="87023" bIns="43512" anchor="ctr"/>
          <a:lstStyle/>
          <a:p>
            <a:endParaRPr lang="tr-TR"/>
          </a:p>
        </p:txBody>
      </p:sp>
      <p:sp>
        <p:nvSpPr>
          <p:cNvPr id="96413" name="AutoShape 159"/>
          <p:cNvSpPr>
            <a:spLocks noChangeArrowheads="1"/>
          </p:cNvSpPr>
          <p:nvPr/>
        </p:nvSpPr>
        <p:spPr bwMode="auto">
          <a:xfrm>
            <a:off x="292100" y="5424488"/>
            <a:ext cx="576263" cy="360362"/>
          </a:xfrm>
          <a:prstGeom prst="cube">
            <a:avLst>
              <a:gd name="adj" fmla="val 25000"/>
            </a:avLst>
          </a:prstGeom>
          <a:solidFill>
            <a:srgbClr val="969696"/>
          </a:solidFill>
          <a:ln w="9525">
            <a:solidFill>
              <a:schemeClr val="tx1"/>
            </a:solidFill>
            <a:miter lim="800000"/>
            <a:headEnd/>
            <a:tailEnd/>
          </a:ln>
        </p:spPr>
        <p:txBody>
          <a:bodyPr wrap="none" lIns="87023" tIns="43512" rIns="87023" bIns="43512" anchor="ctr"/>
          <a:lstStyle/>
          <a:p>
            <a:endParaRPr lang="tr-TR"/>
          </a:p>
        </p:txBody>
      </p:sp>
      <p:sp>
        <p:nvSpPr>
          <p:cNvPr id="96414" name="AutoShape 160"/>
          <p:cNvSpPr>
            <a:spLocks noChangeArrowheads="1"/>
          </p:cNvSpPr>
          <p:nvPr/>
        </p:nvSpPr>
        <p:spPr bwMode="auto">
          <a:xfrm rot="10800000">
            <a:off x="395288" y="5256213"/>
            <a:ext cx="360362" cy="215900"/>
          </a:xfrm>
          <a:custGeom>
            <a:avLst/>
            <a:gdLst>
              <a:gd name="T0" fmla="*/ 91775927 w 21600"/>
              <a:gd name="T1" fmla="*/ 11197654 h 21600"/>
              <a:gd name="T2" fmla="*/ 52443246 w 21600"/>
              <a:gd name="T3" fmla="*/ 22395409 h 21600"/>
              <a:gd name="T4" fmla="*/ 13110820 w 21600"/>
              <a:gd name="T5" fmla="*/ 11197654 h 21600"/>
              <a:gd name="T6" fmla="*/ 524432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3300"/>
          </a:solidFill>
          <a:ln w="9525">
            <a:solidFill>
              <a:schemeClr val="tx1"/>
            </a:solidFill>
            <a:miter lim="800000"/>
            <a:headEnd/>
            <a:tailEnd/>
          </a:ln>
        </p:spPr>
        <p:txBody>
          <a:bodyPr wrap="none" lIns="87023" tIns="43512" rIns="87023" bIns="43512" anchor="ctr"/>
          <a:lstStyle/>
          <a:p>
            <a:endParaRPr lang="tr-TR"/>
          </a:p>
        </p:txBody>
      </p:sp>
      <p:sp>
        <p:nvSpPr>
          <p:cNvPr id="96415" name="Rectangle 161"/>
          <p:cNvSpPr>
            <a:spLocks noChangeArrowheads="1"/>
          </p:cNvSpPr>
          <p:nvPr/>
        </p:nvSpPr>
        <p:spPr bwMode="auto">
          <a:xfrm>
            <a:off x="1189038" y="3889375"/>
            <a:ext cx="71437" cy="1366838"/>
          </a:xfrm>
          <a:prstGeom prst="rect">
            <a:avLst/>
          </a:prstGeom>
          <a:solidFill>
            <a:schemeClr val="tx1"/>
          </a:solidFill>
          <a:ln w="9525">
            <a:solidFill>
              <a:schemeClr val="tx1"/>
            </a:solidFill>
            <a:miter lim="800000"/>
            <a:headEnd/>
            <a:tailEnd/>
          </a:ln>
        </p:spPr>
        <p:txBody>
          <a:bodyPr wrap="none" lIns="87023" tIns="43512" rIns="87023" bIns="43512" anchor="ctr"/>
          <a:lstStyle/>
          <a:p>
            <a:endParaRPr lang="tr-TR"/>
          </a:p>
        </p:txBody>
      </p:sp>
      <p:sp>
        <p:nvSpPr>
          <p:cNvPr id="96416" name="AutoShape 162"/>
          <p:cNvSpPr>
            <a:spLocks noChangeArrowheads="1"/>
          </p:cNvSpPr>
          <p:nvPr/>
        </p:nvSpPr>
        <p:spPr bwMode="auto">
          <a:xfrm>
            <a:off x="971550" y="5400675"/>
            <a:ext cx="503238" cy="215900"/>
          </a:xfrm>
          <a:prstGeom prst="can">
            <a:avLst>
              <a:gd name="adj" fmla="val 25000"/>
            </a:avLst>
          </a:prstGeom>
          <a:solidFill>
            <a:srgbClr val="C0C0C0"/>
          </a:solidFill>
          <a:ln w="9525">
            <a:solidFill>
              <a:schemeClr val="tx1"/>
            </a:solidFill>
            <a:round/>
            <a:headEnd/>
            <a:tailEnd/>
          </a:ln>
        </p:spPr>
        <p:txBody>
          <a:bodyPr wrap="none" lIns="87023" tIns="43512" rIns="87023" bIns="43512" anchor="ctr"/>
          <a:lstStyle/>
          <a:p>
            <a:endParaRPr lang="tr-TR"/>
          </a:p>
        </p:txBody>
      </p:sp>
      <p:sp>
        <p:nvSpPr>
          <p:cNvPr id="96417" name="AutoShape 163"/>
          <p:cNvSpPr>
            <a:spLocks noChangeArrowheads="1"/>
          </p:cNvSpPr>
          <p:nvPr/>
        </p:nvSpPr>
        <p:spPr bwMode="auto">
          <a:xfrm rot="16200000" flipV="1">
            <a:off x="1119982" y="5188744"/>
            <a:ext cx="215900" cy="287337"/>
          </a:xfrm>
          <a:prstGeom prst="flowChartDelay">
            <a:avLst/>
          </a:prstGeom>
          <a:solidFill>
            <a:schemeClr val="accent1"/>
          </a:solidFill>
          <a:ln w="9525">
            <a:solidFill>
              <a:schemeClr val="tx1"/>
            </a:solidFill>
            <a:miter lim="800000"/>
            <a:headEnd/>
            <a:tailEnd/>
          </a:ln>
        </p:spPr>
        <p:txBody>
          <a:bodyPr wrap="none" lIns="87023" tIns="43512" rIns="87023" bIns="43512" anchor="ctr"/>
          <a:lstStyle/>
          <a:p>
            <a:endParaRPr lang="tr-TR"/>
          </a:p>
        </p:txBody>
      </p:sp>
      <p:sp>
        <p:nvSpPr>
          <p:cNvPr id="96418" name="Text Box 164" descr="Açık yukarı köşegen"/>
          <p:cNvSpPr txBox="1">
            <a:spLocks noChangeArrowheads="1"/>
          </p:cNvSpPr>
          <p:nvPr/>
        </p:nvSpPr>
        <p:spPr bwMode="auto">
          <a:xfrm>
            <a:off x="323850" y="5497513"/>
            <a:ext cx="430213" cy="338137"/>
          </a:xfrm>
          <a:prstGeom prst="rect">
            <a:avLst/>
          </a:prstGeom>
          <a:noFill/>
          <a:ln w="9525">
            <a:noFill/>
            <a:miter lim="800000"/>
            <a:headEnd/>
            <a:tailEnd/>
          </a:ln>
        </p:spPr>
        <p:txBody>
          <a:bodyPr lIns="91404" tIns="45702" rIns="91404" bIns="45702">
            <a:spAutoFit/>
          </a:bodyPr>
          <a:lstStyle/>
          <a:p>
            <a:pPr defTabSz="912813">
              <a:spcBef>
                <a:spcPct val="50000"/>
              </a:spcBef>
            </a:pPr>
            <a:r>
              <a:rPr lang="tr-TR" sz="800">
                <a:solidFill>
                  <a:srgbClr val="333300"/>
                </a:solidFill>
              </a:rPr>
              <a:t>Çelik blok</a:t>
            </a:r>
          </a:p>
        </p:txBody>
      </p:sp>
      <p:sp>
        <p:nvSpPr>
          <p:cNvPr id="96419" name="Text Box 165" descr="Açık yukarı köşegen"/>
          <p:cNvSpPr txBox="1">
            <a:spLocks noChangeArrowheads="1"/>
          </p:cNvSpPr>
          <p:nvPr/>
        </p:nvSpPr>
        <p:spPr bwMode="auto">
          <a:xfrm>
            <a:off x="179388" y="6408738"/>
            <a:ext cx="15843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Çakma ağırlıkları</a:t>
            </a:r>
          </a:p>
        </p:txBody>
      </p:sp>
      <p:sp>
        <p:nvSpPr>
          <p:cNvPr id="96420" name="Freeform 166"/>
          <p:cNvSpPr>
            <a:spLocks/>
          </p:cNvSpPr>
          <p:nvPr/>
        </p:nvSpPr>
        <p:spPr bwMode="auto">
          <a:xfrm>
            <a:off x="1547813" y="333375"/>
            <a:ext cx="2663825" cy="431800"/>
          </a:xfrm>
          <a:custGeom>
            <a:avLst/>
            <a:gdLst>
              <a:gd name="T0" fmla="*/ 0 w 1769"/>
              <a:gd name="T1" fmla="*/ 686442828 h 272"/>
              <a:gd name="T2" fmla="*/ 2147483647 w 1769"/>
              <a:gd name="T3" fmla="*/ 0 h 272"/>
              <a:gd name="T4" fmla="*/ 2147483647 w 1769"/>
              <a:gd name="T5" fmla="*/ 686442828 h 272"/>
              <a:gd name="T6" fmla="*/ 0 60000 65536"/>
              <a:gd name="T7" fmla="*/ 0 60000 65536"/>
              <a:gd name="T8" fmla="*/ 0 60000 65536"/>
              <a:gd name="T9" fmla="*/ 0 w 1769"/>
              <a:gd name="T10" fmla="*/ 0 h 272"/>
              <a:gd name="T11" fmla="*/ 1769 w 1769"/>
              <a:gd name="T12" fmla="*/ 272 h 272"/>
            </a:gdLst>
            <a:ahLst/>
            <a:cxnLst>
              <a:cxn ang="T6">
                <a:pos x="T0" y="T1"/>
              </a:cxn>
              <a:cxn ang="T7">
                <a:pos x="T2" y="T3"/>
              </a:cxn>
              <a:cxn ang="T8">
                <a:pos x="T4" y="T5"/>
              </a:cxn>
            </a:cxnLst>
            <a:rect l="T9" t="T10" r="T11" b="T12"/>
            <a:pathLst>
              <a:path w="1769" h="272">
                <a:moveTo>
                  <a:pt x="0" y="272"/>
                </a:moveTo>
                <a:cubicBezTo>
                  <a:pt x="329" y="136"/>
                  <a:pt x="658" y="0"/>
                  <a:pt x="953" y="0"/>
                </a:cubicBezTo>
                <a:cubicBezTo>
                  <a:pt x="1248" y="0"/>
                  <a:pt x="1508" y="136"/>
                  <a:pt x="1769" y="272"/>
                </a:cubicBezTo>
              </a:path>
            </a:pathLst>
          </a:custGeom>
          <a:noFill/>
          <a:ln w="15875" cap="flat" cmpd="sng">
            <a:solidFill>
              <a:srgbClr val="FF0000"/>
            </a:solidFill>
            <a:prstDash val="solid"/>
            <a:round/>
            <a:headEnd/>
            <a:tailEnd type="triangle" w="lg" len="lg"/>
          </a:ln>
        </p:spPr>
        <p:txBody>
          <a:bodyPr lIns="87023" tIns="43512" rIns="87023" bIns="43512"/>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p:nvPr>
        </p:nvPicPr>
        <p:blipFill>
          <a:blip r:embed="rId2" cstate="print"/>
          <a:srcRect/>
          <a:stretch>
            <a:fillRect/>
          </a:stretch>
        </p:blipFill>
        <p:spPr>
          <a:xfrm>
            <a:off x="0" y="0"/>
            <a:ext cx="9144000" cy="6858000"/>
          </a:xfrm>
          <a:noFill/>
        </p:spPr>
      </p:pic>
      <p:pic>
        <p:nvPicPr>
          <p:cNvPr id="34818" name="Picture 2" descr="infiltrometr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t="26549"/>
          <a:stretch/>
        </p:blipFill>
        <p:spPr bwMode="auto">
          <a:xfrm>
            <a:off x="179512" y="3861048"/>
            <a:ext cx="3611341" cy="285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1156</Words>
  <Application>Microsoft Office PowerPoint</Application>
  <PresentationFormat>Ekran Gösterisi (4:3)</PresentationFormat>
  <Paragraphs>217</Paragraphs>
  <Slides>19</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8" baseType="lpstr">
      <vt:lpstr>Arial</vt:lpstr>
      <vt:lpstr>Calibri</vt:lpstr>
      <vt:lpstr>Comic Sans MS</vt:lpstr>
      <vt:lpstr>Constantia</vt:lpstr>
      <vt:lpstr>Times New Roman</vt:lpstr>
      <vt:lpstr>Times New Roman Tur</vt:lpstr>
      <vt:lpstr>Wingdings</vt:lpstr>
      <vt:lpstr>Ofis Teması</vt:lpstr>
      <vt:lpstr>Denklem</vt:lpstr>
      <vt:lpstr>ÇİFT SİLİNDİR İNFİLTROMETRE İLE İNFİLTRASYON TESTLERİ </vt:lpstr>
      <vt:lpstr>TOPRAĞIN SU ALMA HIZI (İNFİLTRASYON) </vt:lpstr>
      <vt:lpstr>Su alma hızına etkili faktörler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Çizelge 1. Çift silindir infiltrometre testi sonuçları</vt:lpstr>
      <vt:lpstr>Çizelge 1. Çift silindir infiltrometre testi sonuçları</vt:lpstr>
      <vt:lpstr>PowerPoint Sunusu</vt:lpstr>
      <vt:lpstr>Grafiğin oluşturulması ve denklemlerin grafiği eklenmesi:</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ÇİFT SİLİNDİR İNFİLTROMETRE İLE İNFİLTRASYON TESTLERİ</dc:title>
  <dc:creator>427u</dc:creator>
  <cp:lastModifiedBy>ÖMER BURHAN ARSLAN</cp:lastModifiedBy>
  <cp:revision>35</cp:revision>
  <dcterms:created xsi:type="dcterms:W3CDTF">2011-11-21T08:12:10Z</dcterms:created>
  <dcterms:modified xsi:type="dcterms:W3CDTF">2024-09-19T07:28:55Z</dcterms:modified>
</cp:coreProperties>
</file>